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5" r:id="rId5"/>
    <p:sldId id="27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5" autoAdjust="0"/>
    <p:restoredTop sz="86451" autoAdjust="0"/>
  </p:normalViewPr>
  <p:slideViewPr>
    <p:cSldViewPr snapToGrid="0" showGuides="1">
      <p:cViewPr varScale="1">
        <p:scale>
          <a:sx n="153" d="100"/>
          <a:sy n="153" d="100"/>
        </p:scale>
        <p:origin x="224" y="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>
            <a:extLst>
              <a:ext uri="{FF2B5EF4-FFF2-40B4-BE49-F238E27FC236}">
                <a16:creationId xmlns:a16="http://schemas.microsoft.com/office/drawing/2014/main" id="{2247670E-1653-5D03-0E5A-A5389D25D3C0}"/>
              </a:ext>
            </a:extLst>
          </p:cNvPr>
          <p:cNvGrpSpPr/>
          <p:nvPr userDrawn="1"/>
        </p:nvGrpSpPr>
        <p:grpSpPr>
          <a:xfrm>
            <a:off x="0" y="0"/>
            <a:ext cx="12192000" cy="5215401"/>
            <a:chOff x="0" y="0"/>
            <a:chExt cx="12192000" cy="5215401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78AC3062-24E6-AD4C-6C3E-67A31EBE20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8561" t="38299" r="15019" b="12897"/>
            <a:stretch/>
          </p:blipFill>
          <p:spPr>
            <a:xfrm>
              <a:off x="0" y="1"/>
              <a:ext cx="12192000" cy="5020117"/>
            </a:xfrm>
            <a:custGeom>
              <a:avLst/>
              <a:gdLst>
                <a:gd name="connsiteX0" fmla="*/ 0 w 12192000"/>
                <a:gd name="connsiteY0" fmla="*/ 0 h 5020117"/>
                <a:gd name="connsiteX1" fmla="*/ 12192000 w 12192000"/>
                <a:gd name="connsiteY1" fmla="*/ 0 h 5020117"/>
                <a:gd name="connsiteX2" fmla="*/ 12192000 w 12192000"/>
                <a:gd name="connsiteY2" fmla="*/ 5020117 h 5020117"/>
                <a:gd name="connsiteX3" fmla="*/ 0 w 12192000"/>
                <a:gd name="connsiteY3" fmla="*/ 5020117 h 5020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5020117">
                  <a:moveTo>
                    <a:pt x="0" y="0"/>
                  </a:moveTo>
                  <a:lnTo>
                    <a:pt x="12192000" y="0"/>
                  </a:lnTo>
                  <a:lnTo>
                    <a:pt x="12192000" y="5020117"/>
                  </a:lnTo>
                  <a:lnTo>
                    <a:pt x="0" y="5020117"/>
                  </a:lnTo>
                  <a:close/>
                </a:path>
              </a:pathLst>
            </a:custGeom>
          </p:spPr>
        </p:pic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51673CB2-F065-A7DF-98E1-25DBA33E8E90}"/>
                </a:ext>
              </a:extLst>
            </p:cNvPr>
            <p:cNvSpPr/>
            <p:nvPr/>
          </p:nvSpPr>
          <p:spPr>
            <a:xfrm>
              <a:off x="0" y="0"/>
              <a:ext cx="12192000" cy="4996543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0"/>
                  </a:schemeClr>
                </a:gs>
                <a:gs pos="100000">
                  <a:schemeClr val="accent3">
                    <a:alpha val="67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4" name="矩形: 圆角 23">
              <a:extLst>
                <a:ext uri="{FF2B5EF4-FFF2-40B4-BE49-F238E27FC236}">
                  <a16:creationId xmlns:a16="http://schemas.microsoft.com/office/drawing/2014/main" id="{32D06B7A-7116-35ED-A386-83D5617B48D7}"/>
                </a:ext>
              </a:extLst>
            </p:cNvPr>
            <p:cNvSpPr/>
            <p:nvPr/>
          </p:nvSpPr>
          <p:spPr>
            <a:xfrm>
              <a:off x="660397" y="4674813"/>
              <a:ext cx="5364483" cy="465797"/>
            </a:xfrm>
            <a:prstGeom prst="roundRect">
              <a:avLst>
                <a:gd name="adj" fmla="val 7367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28600" dist="165100" dir="2700000" algn="tl" rotWithShape="0">
                <a:schemeClr val="accent2">
                  <a:lumMod val="75000"/>
                  <a:alpha val="1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4B5CA799-2A04-5BDD-7228-55F9EED0E18B}"/>
                </a:ext>
              </a:extLst>
            </p:cNvPr>
            <p:cNvSpPr/>
            <p:nvPr/>
          </p:nvSpPr>
          <p:spPr>
            <a:xfrm>
              <a:off x="660397" y="4600021"/>
              <a:ext cx="304803" cy="615380"/>
            </a:xfrm>
            <a:prstGeom prst="roundRect">
              <a:avLst>
                <a:gd name="adj" fmla="val 13271"/>
              </a:avLst>
            </a:prstGeom>
            <a:gradFill flip="none" rotWithShape="1">
              <a:gsLst>
                <a:gs pos="0">
                  <a:schemeClr val="accent1"/>
                </a:gs>
                <a:gs pos="90000">
                  <a:schemeClr val="accent2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76200" dir="2700000" algn="tl" rotWithShape="0">
                <a:schemeClr val="accent2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60397" y="2555301"/>
            <a:ext cx="6736082" cy="1361607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040765" y="4623412"/>
            <a:ext cx="4908549" cy="508703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660397" y="5585460"/>
            <a:ext cx="4517887" cy="274320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4" hasCustomPrompt="1"/>
          </p:nvPr>
        </p:nvSpPr>
        <p:spPr>
          <a:xfrm>
            <a:off x="660398" y="5859780"/>
            <a:ext cx="4517887" cy="274320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mba.guet.edu.cn</a:t>
            </a:r>
          </a:p>
        </p:txBody>
      </p:sp>
      <p:pic>
        <p:nvPicPr>
          <p:cNvPr id="4" name="图形 3">
            <a:extLst>
              <a:ext uri="{FF2B5EF4-FFF2-40B4-BE49-F238E27FC236}">
                <a16:creationId xmlns:a16="http://schemas.microsoft.com/office/drawing/2014/main" id="{474A8D61-21E3-F7CB-3AB4-9074FC6E6D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2624" y="564433"/>
            <a:ext cx="4773964" cy="576000"/>
          </a:xfrm>
          <a:prstGeom prst="rect">
            <a:avLst/>
          </a:prstGeom>
        </p:spPr>
      </p:pic>
      <p:pic>
        <p:nvPicPr>
          <p:cNvPr id="7" name="图形 6">
            <a:extLst>
              <a:ext uri="{FF2B5EF4-FFF2-40B4-BE49-F238E27FC236}">
                <a16:creationId xmlns:a16="http://schemas.microsoft.com/office/drawing/2014/main" id="{D2C71A49-8BDF-B6B1-B44B-A6457293C5E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98012" y="713788"/>
            <a:ext cx="1873302" cy="25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lvl="0"/>
            <a:r>
              <a:rPr lang="en-US"/>
              <a:t>Click to add title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5592-9C3F-48AB-9A3F-F2A64B129A6F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形 6">
            <a:extLst>
              <a:ext uri="{FF2B5EF4-FFF2-40B4-BE49-F238E27FC236}">
                <a16:creationId xmlns:a16="http://schemas.microsoft.com/office/drawing/2014/main" id="{CE75DE2A-21C3-FB4F-2AA3-82E8294276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0400" y="1500187"/>
            <a:ext cx="2836562" cy="915667"/>
          </a:xfrm>
        </p:spPr>
        <p:txBody>
          <a:bodyPr anchor="t">
            <a:normAutofit/>
          </a:bodyPr>
          <a:lstStyle>
            <a:lvl1pPr algn="r">
              <a:defRPr sz="2400"/>
            </a:lvl1pPr>
          </a:lstStyle>
          <a:p>
            <a:pPr lvl="0"/>
            <a:r>
              <a:rPr lang="en-US"/>
              <a:t>Agenda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 hasCustomPrompt="1"/>
          </p:nvPr>
        </p:nvSpPr>
        <p:spPr>
          <a:xfrm>
            <a:off x="3745078" y="1500188"/>
            <a:ext cx="7773821" cy="4633912"/>
          </a:xfrm>
        </p:spPr>
        <p:txBody>
          <a:bodyPr/>
          <a:lstStyle>
            <a:lvl1pPr marL="342900" indent="-342900">
              <a:lnSpc>
                <a:spcPct val="100000"/>
              </a:lnSpc>
              <a:buFont typeface="+mj-lt"/>
              <a:buAutoNum type="arabicPeriod"/>
              <a:defRPr/>
            </a:lvl1pPr>
            <a:lvl2pPr marL="800100" indent="-342900">
              <a:lnSpc>
                <a:spcPct val="100000"/>
              </a:lnSpc>
              <a:buFont typeface="+mj-ea"/>
              <a:buAutoNum type="circleNumDbPlain"/>
              <a:defRPr/>
            </a:lvl2pPr>
            <a:lvl3pPr marL="1257300" indent="-342900">
              <a:lnSpc>
                <a:spcPct val="100000"/>
              </a:lnSpc>
              <a:buFont typeface="+mj-lt"/>
              <a:buAutoNum type="alphaLcParenR"/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5592-9C3F-48AB-9A3F-F2A64B129A6F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图形 3">
            <a:extLst>
              <a:ext uri="{FF2B5EF4-FFF2-40B4-BE49-F238E27FC236}">
                <a16:creationId xmlns:a16="http://schemas.microsoft.com/office/drawing/2014/main" id="{AD24F208-6270-9913-6FAE-8512365C7A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B6E1613-D0C3-95FD-2400-D43C9BDDFF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910" t="25000" r="8670" b="8330"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071F5736-FC65-4E44-FC7D-20FA10731DA4}"/>
              </a:ext>
            </a:extLst>
          </p:cNvPr>
          <p:cNvSpPr/>
          <p:nvPr/>
        </p:nvSpPr>
        <p:spPr>
          <a:xfrm>
            <a:off x="0" y="0"/>
            <a:ext cx="1205484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67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54050" y="1668871"/>
            <a:ext cx="6242050" cy="2108200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0400" y="3777070"/>
            <a:ext cx="6242050" cy="5192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5592-9C3F-48AB-9A3F-F2A64B129A6F}" type="datetimeFigureOut">
              <a:rPr lang="en-US" smtClean="0"/>
              <a:t>9/3/2023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形 6">
            <a:extLst>
              <a:ext uri="{FF2B5EF4-FFF2-40B4-BE49-F238E27FC236}">
                <a16:creationId xmlns:a16="http://schemas.microsoft.com/office/drawing/2014/main" id="{7FB4C178-B04E-DD56-B13B-A0B87BB460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7075" y="1215390"/>
            <a:ext cx="2019734" cy="4628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lvl="0"/>
            <a:r>
              <a:rPr lang="en-US"/>
              <a:t>Click to add title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5592-9C3F-48AB-9A3F-F2A64B129A6F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4920D5E-0F70-46DF-D5E0-5384FB0014ED}"/>
              </a:ext>
            </a:extLst>
          </p:cNvPr>
          <p:cNvSpPr/>
          <p:nvPr userDrawn="1"/>
        </p:nvSpPr>
        <p:spPr>
          <a:xfrm>
            <a:off x="0" y="6684010"/>
            <a:ext cx="12192000" cy="17399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形 6">
            <a:extLst>
              <a:ext uri="{FF2B5EF4-FFF2-40B4-BE49-F238E27FC236}">
                <a16:creationId xmlns:a16="http://schemas.microsoft.com/office/drawing/2014/main" id="{D253E3A5-5805-53E2-EC51-1BF76B9C3A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5592-9C3F-48AB-9A3F-F2A64B129A6F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936DCB74-B3B9-ED71-A593-516BE797DF94}"/>
              </a:ext>
            </a:extLst>
          </p:cNvPr>
          <p:cNvGrpSpPr/>
          <p:nvPr userDrawn="1"/>
        </p:nvGrpSpPr>
        <p:grpSpPr>
          <a:xfrm>
            <a:off x="0" y="0"/>
            <a:ext cx="12192000" cy="5020117"/>
            <a:chOff x="368710" y="-309715"/>
            <a:chExt cx="12192000" cy="5020117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4D17F2D8-12A4-285C-4E0B-93D897B770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8561" t="38299" r="15019" b="12897"/>
            <a:stretch/>
          </p:blipFill>
          <p:spPr>
            <a:xfrm>
              <a:off x="368710" y="-309715"/>
              <a:ext cx="12192000" cy="5020117"/>
            </a:xfrm>
            <a:custGeom>
              <a:avLst/>
              <a:gdLst>
                <a:gd name="connsiteX0" fmla="*/ 0 w 12192000"/>
                <a:gd name="connsiteY0" fmla="*/ 0 h 5020117"/>
                <a:gd name="connsiteX1" fmla="*/ 12192000 w 12192000"/>
                <a:gd name="connsiteY1" fmla="*/ 0 h 5020117"/>
                <a:gd name="connsiteX2" fmla="*/ 12192000 w 12192000"/>
                <a:gd name="connsiteY2" fmla="*/ 5020117 h 5020117"/>
                <a:gd name="connsiteX3" fmla="*/ 0 w 12192000"/>
                <a:gd name="connsiteY3" fmla="*/ 5020117 h 5020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5020117">
                  <a:moveTo>
                    <a:pt x="0" y="0"/>
                  </a:moveTo>
                  <a:lnTo>
                    <a:pt x="12192000" y="0"/>
                  </a:lnTo>
                  <a:lnTo>
                    <a:pt x="12192000" y="5020117"/>
                  </a:lnTo>
                  <a:lnTo>
                    <a:pt x="0" y="5020117"/>
                  </a:lnTo>
                  <a:close/>
                </a:path>
              </a:pathLst>
            </a:cu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9E4FC008-12A7-90E5-CB25-609E93095C67}"/>
                </a:ext>
              </a:extLst>
            </p:cNvPr>
            <p:cNvSpPr/>
            <p:nvPr/>
          </p:nvSpPr>
          <p:spPr>
            <a:xfrm>
              <a:off x="368710" y="-297928"/>
              <a:ext cx="12192000" cy="4996543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0"/>
                  </a:schemeClr>
                </a:gs>
                <a:gs pos="100000">
                  <a:schemeClr val="accent3">
                    <a:alpha val="67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0397" y="1505040"/>
            <a:ext cx="8588886" cy="2351244"/>
          </a:xfrm>
        </p:spPr>
        <p:txBody>
          <a:bodyPr anchor="ctr">
            <a:normAutofit/>
          </a:bodyPr>
          <a:lstStyle>
            <a:lvl1pPr algn="l">
              <a:defRPr sz="440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7001013" y="5844540"/>
            <a:ext cx="4517887" cy="274320"/>
          </a:xfrm>
        </p:spPr>
        <p:txBody>
          <a:bodyPr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2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4" hasCustomPrompt="1"/>
          </p:nvPr>
        </p:nvSpPr>
        <p:spPr>
          <a:xfrm>
            <a:off x="660400" y="5844540"/>
            <a:ext cx="4517887" cy="27432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12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mba.guet.edu.cn</a:t>
            </a:r>
          </a:p>
        </p:txBody>
      </p:sp>
      <p:pic>
        <p:nvPicPr>
          <p:cNvPr id="3" name="图形 2">
            <a:extLst>
              <a:ext uri="{FF2B5EF4-FFF2-40B4-BE49-F238E27FC236}">
                <a16:creationId xmlns:a16="http://schemas.microsoft.com/office/drawing/2014/main" id="{7C4BB9F2-958F-EBF4-4F4F-F7E5C45B82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9047" y="917253"/>
            <a:ext cx="4773964" cy="576000"/>
          </a:xfrm>
          <a:prstGeom prst="rect">
            <a:avLst/>
          </a:prstGeom>
        </p:spPr>
      </p:pic>
      <p:pic>
        <p:nvPicPr>
          <p:cNvPr id="6" name="图形 5">
            <a:extLst>
              <a:ext uri="{FF2B5EF4-FFF2-40B4-BE49-F238E27FC236}">
                <a16:creationId xmlns:a16="http://schemas.microsoft.com/office/drawing/2014/main" id="{69615CDB-CEC6-4E8D-E421-CA500CCC73E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24208" y="207666"/>
            <a:ext cx="2082706" cy="206466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0400" y="128587"/>
            <a:ext cx="10858500" cy="900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en-US"/>
              <a:t>Click to add title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0400" y="1130300"/>
            <a:ext cx="10858500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718050" y="640969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25592-9C3F-48AB-9A3F-F2A64B129A6F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0399" y="6409690"/>
            <a:ext cx="375073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768168" y="6409690"/>
            <a:ext cx="375073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B1146-E542-4D4E-B8E9-6919A11DD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1" r:id="rId4"/>
    <p:sldLayoutId id="2147483654" r:id="rId5"/>
    <p:sldLayoutId id="2147483655" r:id="rId6"/>
    <p:sldLayoutId id="2147483657" r:id="rId7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任意多边形: 形状 59">
            <a:extLst>
              <a:ext uri="{FF2B5EF4-FFF2-40B4-BE49-F238E27FC236}">
                <a16:creationId xmlns:a16="http://schemas.microsoft.com/office/drawing/2014/main" id="{90172F72-2A53-A75A-60F4-B805289988FF}"/>
              </a:ext>
            </a:extLst>
          </p:cNvPr>
          <p:cNvSpPr/>
          <p:nvPr/>
        </p:nvSpPr>
        <p:spPr>
          <a:xfrm>
            <a:off x="660397" y="4674813"/>
            <a:ext cx="5364483" cy="465797"/>
          </a:xfrm>
          <a:custGeom>
            <a:avLst/>
            <a:gdLst>
              <a:gd name="connsiteX0" fmla="*/ 34315 w 5364483"/>
              <a:gd name="connsiteY0" fmla="*/ 0 h 465797"/>
              <a:gd name="connsiteX1" fmla="*/ 5330168 w 5364483"/>
              <a:gd name="connsiteY1" fmla="*/ 0 h 465797"/>
              <a:gd name="connsiteX2" fmla="*/ 5364483 w 5364483"/>
              <a:gd name="connsiteY2" fmla="*/ 34315 h 465797"/>
              <a:gd name="connsiteX3" fmla="*/ 5364483 w 5364483"/>
              <a:gd name="connsiteY3" fmla="*/ 431482 h 465797"/>
              <a:gd name="connsiteX4" fmla="*/ 5330168 w 5364483"/>
              <a:gd name="connsiteY4" fmla="*/ 465797 h 465797"/>
              <a:gd name="connsiteX5" fmla="*/ 34315 w 5364483"/>
              <a:gd name="connsiteY5" fmla="*/ 465797 h 465797"/>
              <a:gd name="connsiteX6" fmla="*/ 0 w 5364483"/>
              <a:gd name="connsiteY6" fmla="*/ 431482 h 465797"/>
              <a:gd name="connsiteX7" fmla="*/ 0 w 5364483"/>
              <a:gd name="connsiteY7" fmla="*/ 34315 h 465797"/>
              <a:gd name="connsiteX8" fmla="*/ 34315 w 5364483"/>
              <a:gd name="connsiteY8" fmla="*/ 0 h 46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64483" h="465797">
                <a:moveTo>
                  <a:pt x="34315" y="0"/>
                </a:moveTo>
                <a:lnTo>
                  <a:pt x="5330168" y="0"/>
                </a:lnTo>
                <a:cubicBezTo>
                  <a:pt x="5349121" y="0"/>
                  <a:pt x="5364483" y="15363"/>
                  <a:pt x="5364483" y="34315"/>
                </a:cubicBezTo>
                <a:lnTo>
                  <a:pt x="5364483" y="431482"/>
                </a:lnTo>
                <a:cubicBezTo>
                  <a:pt x="5364483" y="450434"/>
                  <a:pt x="5349121" y="465797"/>
                  <a:pt x="5330168" y="465797"/>
                </a:cubicBezTo>
                <a:lnTo>
                  <a:pt x="34315" y="465797"/>
                </a:lnTo>
                <a:cubicBezTo>
                  <a:pt x="15363" y="465797"/>
                  <a:pt x="0" y="450434"/>
                  <a:pt x="0" y="431482"/>
                </a:cubicBezTo>
                <a:lnTo>
                  <a:pt x="0" y="34315"/>
                </a:lnTo>
                <a:cubicBezTo>
                  <a:pt x="0" y="15363"/>
                  <a:pt x="15363" y="0"/>
                  <a:pt x="34315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228600" dist="165100" dir="2700000" algn="tl" rotWithShape="0">
              <a:schemeClr val="accent2">
                <a:lumMod val="75000"/>
                <a:alpha val="1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任意多边形: 形状 55">
            <a:extLst>
              <a:ext uri="{FF2B5EF4-FFF2-40B4-BE49-F238E27FC236}">
                <a16:creationId xmlns:a16="http://schemas.microsoft.com/office/drawing/2014/main" id="{48D54046-009B-7D83-9008-B7A1E9031DEB}"/>
              </a:ext>
            </a:extLst>
          </p:cNvPr>
          <p:cNvSpPr/>
          <p:nvPr/>
        </p:nvSpPr>
        <p:spPr>
          <a:xfrm>
            <a:off x="660397" y="4600021"/>
            <a:ext cx="304803" cy="615380"/>
          </a:xfrm>
          <a:custGeom>
            <a:avLst/>
            <a:gdLst>
              <a:gd name="connsiteX0" fmla="*/ 40450 w 304803"/>
              <a:gd name="connsiteY0" fmla="*/ 0 h 615380"/>
              <a:gd name="connsiteX1" fmla="*/ 264353 w 304803"/>
              <a:gd name="connsiteY1" fmla="*/ 0 h 615380"/>
              <a:gd name="connsiteX2" fmla="*/ 304803 w 304803"/>
              <a:gd name="connsiteY2" fmla="*/ 40450 h 615380"/>
              <a:gd name="connsiteX3" fmla="*/ 304803 w 304803"/>
              <a:gd name="connsiteY3" fmla="*/ 574930 h 615380"/>
              <a:gd name="connsiteX4" fmla="*/ 264353 w 304803"/>
              <a:gd name="connsiteY4" fmla="*/ 615380 h 615380"/>
              <a:gd name="connsiteX5" fmla="*/ 40450 w 304803"/>
              <a:gd name="connsiteY5" fmla="*/ 615380 h 615380"/>
              <a:gd name="connsiteX6" fmla="*/ 0 w 304803"/>
              <a:gd name="connsiteY6" fmla="*/ 574930 h 615380"/>
              <a:gd name="connsiteX7" fmla="*/ 0 w 304803"/>
              <a:gd name="connsiteY7" fmla="*/ 40450 h 615380"/>
              <a:gd name="connsiteX8" fmla="*/ 40450 w 304803"/>
              <a:gd name="connsiteY8" fmla="*/ 0 h 61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803" h="615380">
                <a:moveTo>
                  <a:pt x="40450" y="0"/>
                </a:moveTo>
                <a:lnTo>
                  <a:pt x="264353" y="0"/>
                </a:lnTo>
                <a:cubicBezTo>
                  <a:pt x="286693" y="0"/>
                  <a:pt x="304803" y="18110"/>
                  <a:pt x="304803" y="40450"/>
                </a:cubicBezTo>
                <a:lnTo>
                  <a:pt x="304803" y="574930"/>
                </a:lnTo>
                <a:cubicBezTo>
                  <a:pt x="304803" y="597270"/>
                  <a:pt x="286693" y="615380"/>
                  <a:pt x="264353" y="615380"/>
                </a:cubicBezTo>
                <a:lnTo>
                  <a:pt x="40450" y="615380"/>
                </a:lnTo>
                <a:cubicBezTo>
                  <a:pt x="18110" y="615380"/>
                  <a:pt x="0" y="597270"/>
                  <a:pt x="0" y="574930"/>
                </a:cubicBezTo>
                <a:lnTo>
                  <a:pt x="0" y="40450"/>
                </a:lnTo>
                <a:cubicBezTo>
                  <a:pt x="0" y="18110"/>
                  <a:pt x="18110" y="0"/>
                  <a:pt x="4045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90000">
                <a:schemeClr val="accent2"/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76200" dir="2700000" algn="tl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12C29581-8E49-3187-0831-CA722CECB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397" y="2888673"/>
            <a:ext cx="7530014" cy="1028236"/>
          </a:xfrm>
        </p:spPr>
        <p:txBody>
          <a:bodyPr>
            <a:normAutofit/>
          </a:bodyPr>
          <a:lstStyle/>
          <a:p>
            <a:pPr lvl="0"/>
            <a:r>
              <a:rPr lang="zh-CN" altLang="en-US" dirty="0">
                <a:solidFill>
                  <a:schemeClr val="accent2"/>
                </a:solidFill>
              </a:rPr>
              <a:t>毕业论文答辩</a:t>
            </a:r>
            <a:r>
              <a:rPr lang="en-US" altLang="zh-CN" dirty="0">
                <a:solidFill>
                  <a:schemeClr val="accent2"/>
                </a:solidFill>
              </a:rPr>
              <a:t>PPT</a:t>
            </a:r>
            <a:r>
              <a:rPr lang="zh-CN" altLang="en-US" dirty="0">
                <a:solidFill>
                  <a:schemeClr val="accent2"/>
                </a:solidFill>
              </a:rPr>
              <a:t>模板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7CE50482-7BE8-8D17-9805-8BEEAB67BD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/>
              <a:t>Presenter name</a:t>
            </a:r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0EA732AD-2F52-0827-1163-6100BD5D48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 dirty="0"/>
              <a:t>mba.guet.edu.cn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4814BA3-C5A5-56B9-FAB5-322DE7B471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1616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id="{8C901B08-BA93-5782-EEE1-B542CC5C848F}"/>
              </a:ext>
            </a:extLst>
          </p:cNvPr>
          <p:cNvGrpSpPr/>
          <p:nvPr/>
        </p:nvGrpSpPr>
        <p:grpSpPr>
          <a:xfrm>
            <a:off x="660400" y="1453041"/>
            <a:ext cx="10858500" cy="4178786"/>
            <a:chOff x="660400" y="1453041"/>
            <a:chExt cx="10858500" cy="4178786"/>
          </a:xfrm>
        </p:grpSpPr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4CBBD72D-1EE1-3A71-6849-301C2AFD7CB8}"/>
                </a:ext>
              </a:extLst>
            </p:cNvPr>
            <p:cNvSpPr txBox="1"/>
            <p:nvPr/>
          </p:nvSpPr>
          <p:spPr>
            <a:xfrm>
              <a:off x="660400" y="1453041"/>
              <a:ext cx="108585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sp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solidFill>
                    <a:schemeClr val="tx1"/>
                  </a:solidFill>
                </a:rPr>
                <a:t>实验步骤和方案</a:t>
              </a:r>
            </a:p>
          </p:txBody>
        </p:sp>
        <p:cxnSp>
          <p:nvCxnSpPr>
            <p:cNvPr id="3" name="直接箭头连接符 2">
              <a:extLst>
                <a:ext uri="{FF2B5EF4-FFF2-40B4-BE49-F238E27FC236}">
                  <a16:creationId xmlns:a16="http://schemas.microsoft.com/office/drawing/2014/main" id="{D5B94AE1-D3B6-4B16-6A6D-EAF0BA78F540}"/>
                </a:ext>
              </a:extLst>
            </p:cNvPr>
            <p:cNvCxnSpPr>
              <a:cxnSpLocks/>
            </p:cNvCxnSpPr>
            <p:nvPr/>
          </p:nvCxnSpPr>
          <p:spPr>
            <a:xfrm>
              <a:off x="660400" y="4339352"/>
              <a:ext cx="10692876" cy="0"/>
            </a:xfrm>
            <a:prstGeom prst="straightConnector1">
              <a:avLst/>
            </a:prstGeom>
            <a:ln w="9525">
              <a:solidFill>
                <a:schemeClr val="tx2">
                  <a:lumMod val="20000"/>
                  <a:lumOff val="8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82FB4F9F-53FC-CC3F-940A-CAA50E2D9950}"/>
                </a:ext>
              </a:extLst>
            </p:cNvPr>
            <p:cNvGrpSpPr/>
            <p:nvPr/>
          </p:nvGrpSpPr>
          <p:grpSpPr>
            <a:xfrm>
              <a:off x="8395289" y="3200400"/>
              <a:ext cx="2688270" cy="2431427"/>
              <a:chOff x="7736394" y="3200400"/>
              <a:chExt cx="2688270" cy="2431427"/>
            </a:xfrm>
          </p:grpSpPr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7AB25A98-E935-3C4E-513D-346039F7A30B}"/>
                  </a:ext>
                </a:extLst>
              </p:cNvPr>
              <p:cNvSpPr/>
              <p:nvPr/>
            </p:nvSpPr>
            <p:spPr>
              <a:xfrm>
                <a:off x="7736394" y="4634337"/>
                <a:ext cx="2688270" cy="99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08000" tIns="108000" rIns="108000" bIns="108000" rtlCol="0" anchor="t" anchorCtr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kumimoji="1" lang="en-US" altLang="zh-CN" sz="1200" dirty="0">
                    <a:solidFill>
                      <a:schemeClr val="tx1"/>
                    </a:solidFill>
                  </a:rPr>
                  <a:t>介绍实验方法的选择过程和标准。</a:t>
                </a: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FFF49CDC-4D4F-8C8C-2429-F75EEF17A394}"/>
                  </a:ext>
                </a:extLst>
              </p:cNvPr>
              <p:cNvSpPr/>
              <p:nvPr/>
            </p:nvSpPr>
            <p:spPr>
              <a:xfrm>
                <a:off x="8094871" y="4298256"/>
                <a:ext cx="92513" cy="92513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</a:gsLst>
                <a:lin ang="2700000" scaled="0"/>
              </a:gradFill>
              <a:ln w="57150" cap="rnd">
                <a:noFill/>
                <a:prstDash val="solid"/>
                <a:round/>
              </a:ln>
              <a:effectLst>
                <a:outerShdw blurRad="50800" dist="50800" dir="5400000" algn="ctr" rotWithShape="0">
                  <a:schemeClr val="accent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b" anchorCtr="0" forceAA="0" compatLnSpc="1">
                <a:normAutofit fontScale="25000" lnSpcReduction="20000"/>
              </a:bodyPr>
              <a:lstStyle/>
              <a:p>
                <a:pPr algn="ctr" defTabSz="913765"/>
                <a:endParaRPr lang="zh-CN" altLang="en-US" sz="24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7" name="对话气泡: 圆角矩形 6">
                <a:extLst>
                  <a:ext uri="{FF2B5EF4-FFF2-40B4-BE49-F238E27FC236}">
                    <a16:creationId xmlns:a16="http://schemas.microsoft.com/office/drawing/2014/main" id="{D7DAF783-16AD-E347-6C6C-2E723CCBEDE8}"/>
                  </a:ext>
                </a:extLst>
              </p:cNvPr>
              <p:cNvSpPr/>
              <p:nvPr/>
            </p:nvSpPr>
            <p:spPr>
              <a:xfrm>
                <a:off x="7910510" y="3200400"/>
                <a:ext cx="2038547" cy="564866"/>
              </a:xfrm>
              <a:prstGeom prst="wedgeRoundRectCallout">
                <a:avLst>
                  <a:gd name="adj1" fmla="val -37280"/>
                  <a:gd name="adj2" fmla="val 80142"/>
                  <a:gd name="adj3" fmla="val 16667"/>
                </a:avLst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</a:gsLst>
                <a:lin ang="2700000" scaled="0"/>
              </a:gradFill>
              <a:ln w="57150" cap="rnd">
                <a:noFill/>
                <a:prstDash val="solid"/>
                <a:round/>
              </a:ln>
              <a:effectLst>
                <a:outerShdw blurRad="50800" dist="50800" dir="5400000" algn="ctr" rotWithShape="0">
                  <a:schemeClr val="accent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91440" tIns="45720" rIns="91440" bIns="45720" numCol="1" spcCol="0" rtlCol="0" fromWordArt="0" anchor="ctr" anchorCtr="0" forceAA="0" compatLnSpc="1">
                <a:spAutoFit/>
              </a:bodyPr>
              <a:lstStyle/>
              <a:p>
                <a:pPr algn="ctr" defTabSz="913765">
                  <a:lnSpc>
                    <a:spcPct val="100000"/>
                  </a:lnSpc>
                </a:pPr>
                <a:r>
                  <a:rPr lang="en-US" altLang="zh-CN" sz="1600" b="1">
                    <a:solidFill>
                      <a:srgbClr val="FFFFFF"/>
                    </a:solidFill>
                  </a:rPr>
                  <a:t>实验方法选择</a:t>
                </a:r>
                <a:endParaRPr lang="en-US" altLang="zh-CN" sz="2400" b="1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3BAD555D-1F5D-09C5-4D3D-8D40C967550C}"/>
                </a:ext>
              </a:extLst>
            </p:cNvPr>
            <p:cNvGrpSpPr/>
            <p:nvPr/>
          </p:nvGrpSpPr>
          <p:grpSpPr>
            <a:xfrm>
              <a:off x="749964" y="3200400"/>
              <a:ext cx="2688270" cy="2431427"/>
              <a:chOff x="7736394" y="3200400"/>
              <a:chExt cx="2688270" cy="2431427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B8A9659B-D7C3-3E23-8F82-8E95BB239889}"/>
                  </a:ext>
                </a:extLst>
              </p:cNvPr>
              <p:cNvSpPr/>
              <p:nvPr/>
            </p:nvSpPr>
            <p:spPr>
              <a:xfrm>
                <a:off x="7736394" y="4634337"/>
                <a:ext cx="2688270" cy="99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08000" tIns="108000" rIns="108000" bIns="108000" rtlCol="0" anchor="t" anchorCtr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kumimoji="1" lang="en-US" altLang="zh-CN" sz="1200" dirty="0">
                    <a:solidFill>
                      <a:schemeClr val="tx1"/>
                    </a:solidFill>
                  </a:rPr>
                  <a:t>介绍实验对象的确定过程和标准。</a:t>
                </a:r>
              </a:p>
            </p:txBody>
          </p:sp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649A139D-1758-93A0-B39A-53FFB57957B9}"/>
                  </a:ext>
                </a:extLst>
              </p:cNvPr>
              <p:cNvSpPr/>
              <p:nvPr/>
            </p:nvSpPr>
            <p:spPr>
              <a:xfrm>
                <a:off x="8094871" y="4298256"/>
                <a:ext cx="92513" cy="92513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</a:gsLst>
                <a:lin ang="2700000" scaled="0"/>
              </a:gradFill>
              <a:ln w="57150" cap="rnd">
                <a:noFill/>
                <a:prstDash val="solid"/>
                <a:round/>
              </a:ln>
              <a:effectLst>
                <a:outerShdw blurRad="50800" dist="50800" dir="5400000" algn="ctr" rotWithShape="0">
                  <a:schemeClr val="accent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b" anchorCtr="0" forceAA="0" compatLnSpc="1">
                <a:normAutofit fontScale="25000" lnSpcReduction="20000"/>
              </a:bodyPr>
              <a:lstStyle/>
              <a:p>
                <a:pPr algn="ctr" defTabSz="913765"/>
                <a:endParaRPr lang="zh-CN" altLang="en-US" sz="24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对话气泡: 圆角矩形 10">
                <a:extLst>
                  <a:ext uri="{FF2B5EF4-FFF2-40B4-BE49-F238E27FC236}">
                    <a16:creationId xmlns:a16="http://schemas.microsoft.com/office/drawing/2014/main" id="{97100192-841E-C448-5319-A336798B1EBE}"/>
                  </a:ext>
                </a:extLst>
              </p:cNvPr>
              <p:cNvSpPr/>
              <p:nvPr/>
            </p:nvSpPr>
            <p:spPr>
              <a:xfrm>
                <a:off x="7910510" y="3200400"/>
                <a:ext cx="2038547" cy="564866"/>
              </a:xfrm>
              <a:prstGeom prst="wedgeRoundRectCallout">
                <a:avLst>
                  <a:gd name="adj1" fmla="val -37280"/>
                  <a:gd name="adj2" fmla="val 80142"/>
                  <a:gd name="adj3" fmla="val 16667"/>
                </a:avLst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</a:gsLst>
                <a:lin ang="2700000" scaled="0"/>
              </a:gradFill>
              <a:ln w="57150" cap="rnd">
                <a:noFill/>
                <a:prstDash val="solid"/>
                <a:round/>
              </a:ln>
              <a:effectLst>
                <a:outerShdw blurRad="50800" dist="50800" dir="5400000" algn="ctr" rotWithShape="0">
                  <a:schemeClr val="accent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91440" tIns="45720" rIns="91440" bIns="45720" numCol="1" spcCol="0" rtlCol="0" fromWordArt="0" anchor="ctr" anchorCtr="0" forceAA="0" compatLnSpc="1">
                <a:spAutoFit/>
              </a:bodyPr>
              <a:lstStyle/>
              <a:p>
                <a:pPr algn="ctr" defTabSz="913765">
                  <a:lnSpc>
                    <a:spcPct val="100000"/>
                  </a:lnSpc>
                </a:pPr>
                <a:r>
                  <a:rPr lang="en-US" altLang="zh-CN" sz="1600" b="1" dirty="0">
                    <a:solidFill>
                      <a:srgbClr val="FFFFFF"/>
                    </a:solidFill>
                  </a:rPr>
                  <a:t>实验对象确定</a:t>
                </a:r>
              </a:p>
            </p:txBody>
          </p: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E89C8E9B-511C-C4B7-ADA2-DCAB7E3EA937}"/>
                </a:ext>
              </a:extLst>
            </p:cNvPr>
            <p:cNvGrpSpPr/>
            <p:nvPr/>
          </p:nvGrpSpPr>
          <p:grpSpPr>
            <a:xfrm flipV="1">
              <a:off x="4572627" y="3200400"/>
              <a:ext cx="2688270" cy="2431427"/>
              <a:chOff x="7736394" y="3200400"/>
              <a:chExt cx="2688270" cy="2431427"/>
            </a:xfrm>
          </p:grpSpPr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DD75AEC9-6315-CFEC-A2EA-D94A04552EB7}"/>
                  </a:ext>
                </a:extLst>
              </p:cNvPr>
              <p:cNvSpPr/>
              <p:nvPr/>
            </p:nvSpPr>
            <p:spPr>
              <a:xfrm flipV="1">
                <a:off x="7736394" y="4634337"/>
                <a:ext cx="2688270" cy="99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08000" tIns="108000" rIns="108000" bIns="108000" rtlCol="0" anchor="t" anchorCtr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kumimoji="1" lang="en-US" altLang="zh-CN" sz="1200" dirty="0">
                    <a:solidFill>
                      <a:schemeClr val="tx1"/>
                    </a:solidFill>
                  </a:rPr>
                  <a:t>介绍实验条件准备的过程和方法。</a:t>
                </a:r>
              </a:p>
            </p:txBody>
          </p:sp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7BB8BD3B-6C87-A04F-4C54-E552A1FE0876}"/>
                  </a:ext>
                </a:extLst>
              </p:cNvPr>
              <p:cNvSpPr/>
              <p:nvPr/>
            </p:nvSpPr>
            <p:spPr>
              <a:xfrm>
                <a:off x="8094871" y="4298256"/>
                <a:ext cx="92513" cy="92513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60000">
                    <a:schemeClr val="accent3"/>
                  </a:gs>
                </a:gsLst>
                <a:lin ang="2700000" scaled="0"/>
              </a:gradFill>
              <a:ln w="57150" cap="rnd">
                <a:noFill/>
                <a:prstDash val="solid"/>
                <a:round/>
              </a:ln>
              <a:effectLst>
                <a:outerShdw blurRad="50800" dist="50800" dir="5400000" algn="ctr" rotWithShape="0">
                  <a:schemeClr val="accent3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b" anchorCtr="0" forceAA="0" compatLnSpc="1">
                <a:normAutofit fontScale="25000" lnSpcReduction="20000"/>
              </a:bodyPr>
              <a:lstStyle/>
              <a:p>
                <a:pPr algn="ctr" defTabSz="913765"/>
                <a:endParaRPr lang="zh-CN" altLang="en-US" sz="24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对话气泡: 圆角矩形 14">
                <a:extLst>
                  <a:ext uri="{FF2B5EF4-FFF2-40B4-BE49-F238E27FC236}">
                    <a16:creationId xmlns:a16="http://schemas.microsoft.com/office/drawing/2014/main" id="{AD12A62A-A0A2-AB33-9517-E8405DE624FC}"/>
                  </a:ext>
                </a:extLst>
              </p:cNvPr>
              <p:cNvSpPr/>
              <p:nvPr/>
            </p:nvSpPr>
            <p:spPr>
              <a:xfrm flipH="1" flipV="1">
                <a:off x="7910510" y="3200400"/>
                <a:ext cx="2038547" cy="564866"/>
              </a:xfrm>
              <a:prstGeom prst="wedgeRoundRectCallout">
                <a:avLst>
                  <a:gd name="adj1" fmla="val 34725"/>
                  <a:gd name="adj2" fmla="val -105167"/>
                  <a:gd name="adj3" fmla="val 16667"/>
                </a:avLst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60000">
                    <a:schemeClr val="accent3"/>
                  </a:gs>
                </a:gsLst>
                <a:lin ang="2700000" scaled="0"/>
              </a:gradFill>
              <a:ln w="57150" cap="rnd">
                <a:noFill/>
                <a:prstDash val="solid"/>
                <a:round/>
              </a:ln>
              <a:effectLst>
                <a:outerShdw blurRad="50800" dist="50800" dir="5400000" algn="ctr" rotWithShape="0">
                  <a:schemeClr val="accent3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91440" tIns="45720" rIns="91440" bIns="45720" numCol="1" spcCol="0" rtlCol="0" fromWordArt="0" anchor="ctr" anchorCtr="0" forceAA="0" compatLnSpc="1">
                <a:spAutoFit/>
              </a:bodyPr>
              <a:lstStyle/>
              <a:p>
                <a:pPr algn="ctr" defTabSz="913765">
                  <a:lnSpc>
                    <a:spcPct val="100000"/>
                  </a:lnSpc>
                </a:pPr>
                <a:r>
                  <a:rPr lang="en-US" altLang="zh-CN" sz="1600" b="1" dirty="0">
                    <a:solidFill>
                      <a:srgbClr val="FFFFFF"/>
                    </a:solidFill>
                  </a:rPr>
                  <a:t>实验条件准备</a:t>
                </a:r>
              </a:p>
            </p:txBody>
          </p:sp>
        </p:grpSp>
      </p:grpSp>
      <p:sp>
        <p:nvSpPr>
          <p:cNvPr id="19" name="标题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实验设计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5797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323151" y="1534438"/>
            <a:ext cx="9545698" cy="5323562"/>
            <a:chOff x="1323151" y="1534438"/>
            <a:chExt cx="9545698" cy="5323562"/>
          </a:xfrm>
        </p:grpSpPr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0E45C3FA-5A1C-4974-AC43-CB96D44A23D4}"/>
                </a:ext>
              </a:extLst>
            </p:cNvPr>
            <p:cNvSpPr/>
            <p:nvPr/>
          </p:nvSpPr>
          <p:spPr>
            <a:xfrm>
              <a:off x="1323151" y="1534438"/>
              <a:ext cx="9545698" cy="5323562"/>
            </a:xfrm>
            <a:custGeom>
              <a:avLst/>
              <a:gdLst>
                <a:gd name="connsiteX0" fmla="*/ 343874 w 9545698"/>
                <a:gd name="connsiteY0" fmla="*/ 0 h 5323562"/>
                <a:gd name="connsiteX1" fmla="*/ 9201824 w 9545698"/>
                <a:gd name="connsiteY1" fmla="*/ 0 h 5323562"/>
                <a:gd name="connsiteX2" fmla="*/ 9545698 w 9545698"/>
                <a:gd name="connsiteY2" fmla="*/ 343874 h 5323562"/>
                <a:gd name="connsiteX3" fmla="*/ 9545698 w 9545698"/>
                <a:gd name="connsiteY3" fmla="*/ 5323562 h 5323562"/>
                <a:gd name="connsiteX4" fmla="*/ 0 w 9545698"/>
                <a:gd name="connsiteY4" fmla="*/ 5323562 h 5323562"/>
                <a:gd name="connsiteX5" fmla="*/ 0 w 9545698"/>
                <a:gd name="connsiteY5" fmla="*/ 343874 h 5323562"/>
                <a:gd name="connsiteX6" fmla="*/ 343874 w 9545698"/>
                <a:gd name="connsiteY6" fmla="*/ 0 h 532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45698" h="5323562">
                  <a:moveTo>
                    <a:pt x="343874" y="0"/>
                  </a:moveTo>
                  <a:lnTo>
                    <a:pt x="9201824" y="0"/>
                  </a:lnTo>
                  <a:cubicBezTo>
                    <a:pt x="9391740" y="0"/>
                    <a:pt x="9545698" y="153958"/>
                    <a:pt x="9545698" y="343874"/>
                  </a:cubicBezTo>
                  <a:lnTo>
                    <a:pt x="9545698" y="5323562"/>
                  </a:lnTo>
                  <a:lnTo>
                    <a:pt x="0" y="5323562"/>
                  </a:lnTo>
                  <a:lnTo>
                    <a:pt x="0" y="343874"/>
                  </a:lnTo>
                  <a:cubicBezTo>
                    <a:pt x="0" y="153958"/>
                    <a:pt x="153958" y="0"/>
                    <a:pt x="343874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93587937-F11A-47AD-9C8F-689C2D9858D9}"/>
                </a:ext>
              </a:extLst>
            </p:cNvPr>
            <p:cNvSpPr/>
            <p:nvPr/>
          </p:nvSpPr>
          <p:spPr>
            <a:xfrm>
              <a:off x="1837690" y="2023110"/>
              <a:ext cx="3340100" cy="4834890"/>
            </a:xfrm>
            <a:custGeom>
              <a:avLst/>
              <a:gdLst>
                <a:gd name="connsiteX0" fmla="*/ 194294 w 3340100"/>
                <a:gd name="connsiteY0" fmla="*/ 0 h 4834890"/>
                <a:gd name="connsiteX1" fmla="*/ 3145806 w 3340100"/>
                <a:gd name="connsiteY1" fmla="*/ 0 h 4834890"/>
                <a:gd name="connsiteX2" fmla="*/ 3340100 w 3340100"/>
                <a:gd name="connsiteY2" fmla="*/ 194294 h 4834890"/>
                <a:gd name="connsiteX3" fmla="*/ 3340100 w 3340100"/>
                <a:gd name="connsiteY3" fmla="*/ 4834890 h 4834890"/>
                <a:gd name="connsiteX4" fmla="*/ 0 w 3340100"/>
                <a:gd name="connsiteY4" fmla="*/ 4834890 h 4834890"/>
                <a:gd name="connsiteX5" fmla="*/ 0 w 3340100"/>
                <a:gd name="connsiteY5" fmla="*/ 194294 h 4834890"/>
                <a:gd name="connsiteX6" fmla="*/ 194294 w 3340100"/>
                <a:gd name="connsiteY6" fmla="*/ 0 h 483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0100" h="4834890">
                  <a:moveTo>
                    <a:pt x="194294" y="0"/>
                  </a:moveTo>
                  <a:lnTo>
                    <a:pt x="3145806" y="0"/>
                  </a:lnTo>
                  <a:cubicBezTo>
                    <a:pt x="3253112" y="0"/>
                    <a:pt x="3340100" y="86988"/>
                    <a:pt x="3340100" y="194294"/>
                  </a:cubicBezTo>
                  <a:lnTo>
                    <a:pt x="3340100" y="4834890"/>
                  </a:lnTo>
                  <a:lnTo>
                    <a:pt x="0" y="4834890"/>
                  </a:lnTo>
                  <a:lnTo>
                    <a:pt x="0" y="194294"/>
                  </a:lnTo>
                  <a:cubicBezTo>
                    <a:pt x="0" y="86988"/>
                    <a:pt x="86988" y="0"/>
                    <a:pt x="194294" y="0"/>
                  </a:cubicBezTo>
                  <a:close/>
                </a:path>
              </a:pathLst>
            </a:custGeom>
            <a:blipFill rotWithShape="1">
              <a:blip r:embed="rId3"/>
              <a:srcRect/>
              <a:stretch>
                <a:fillRect l="-58480" r="-58480"/>
              </a:stretch>
            </a:blipFill>
            <a:ln w="38100">
              <a:noFill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/>
            </a:p>
          </p:txBody>
        </p:sp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C424218D-DEA5-466E-9FAD-9B30B9B699F2}"/>
                </a:ext>
              </a:extLst>
            </p:cNvPr>
            <p:cNvGrpSpPr/>
            <p:nvPr/>
          </p:nvGrpSpPr>
          <p:grpSpPr>
            <a:xfrm>
              <a:off x="5599888" y="3073658"/>
              <a:ext cx="4846862" cy="1815996"/>
              <a:chOff x="5599888" y="3073658"/>
              <a:chExt cx="4846862" cy="1815996"/>
            </a:xfrm>
          </p:grpSpPr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CB4012C-D3D5-4FC5-BE83-2643F3D11C72}"/>
                  </a:ext>
                </a:extLst>
              </p:cNvPr>
              <p:cNvSpPr txBox="1"/>
              <p:nvPr/>
            </p:nvSpPr>
            <p:spPr>
              <a:xfrm>
                <a:off x="5599888" y="4000500"/>
                <a:ext cx="4846862" cy="8891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spAutoFit/>
              </a:bodyPr>
              <a:lstStyle/>
              <a:p>
                <a:pPr marL="0" marR="0" lvl="0" indent="0" algn="just" defTabSz="913765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</a:rPr>
                  <a:t>实验结果1：在XXX条件下，我们的研究表明XXXX。
实验结果2：我们还发现在XXX条件下，XXXX。
实验结果3：此外，我们还发现XXXX。</a:t>
                </a:r>
              </a:p>
            </p:txBody>
          </p: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4CD569C-B6A7-4495-857B-FCCC7F4B1A6C}"/>
                  </a:ext>
                </a:extLst>
              </p:cNvPr>
              <p:cNvSpPr txBox="1"/>
              <p:nvPr/>
            </p:nvSpPr>
            <p:spPr>
              <a:xfrm>
                <a:off x="5599888" y="3073658"/>
                <a:ext cx="4846862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spAutoFit/>
              </a:bodyPr>
              <a:lstStyle/>
              <a:p>
                <a:pPr marL="0" marR="0" lvl="0" indent="0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sz="2400" b="1" i="0" u="none" strike="noStrike" kern="1200" cap="none" spc="0" normalizeH="0" baseline="0" noProof="0" dirty="0" err="1">
                    <a:solidFill>
                      <a:schemeClr val="tx1"/>
                    </a:solidFill>
                  </a:rPr>
                  <a:t>实验样本及结果</a:t>
                </a:r>
              </a:p>
            </p:txBody>
          </p:sp>
        </p:grpSp>
      </p:grpSp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实验结果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1500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81636" y="1182691"/>
            <a:ext cx="10054125" cy="4234262"/>
            <a:chOff x="1081636" y="1182691"/>
            <a:chExt cx="10054125" cy="4234262"/>
          </a:xfrm>
        </p:grpSpPr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23E467C2-6AA3-468C-AAB3-A6F871434482}"/>
                </a:ext>
              </a:extLst>
            </p:cNvPr>
            <p:cNvSpPr/>
            <p:nvPr/>
          </p:nvSpPr>
          <p:spPr>
            <a:xfrm>
              <a:off x="7966384" y="3098607"/>
              <a:ext cx="3169377" cy="2318346"/>
            </a:xfrm>
            <a:prstGeom prst="roundRect">
              <a:avLst>
                <a:gd name="adj" fmla="val 6500"/>
              </a:avLst>
            </a:prstGeom>
            <a:solidFill>
              <a:schemeClr val="bg1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190500" dist="381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63167FEB-576F-4DFA-9E35-7EDCE094780C}"/>
                </a:ext>
              </a:extLst>
            </p:cNvPr>
            <p:cNvSpPr/>
            <p:nvPr/>
          </p:nvSpPr>
          <p:spPr>
            <a:xfrm>
              <a:off x="1081636" y="3098607"/>
              <a:ext cx="3169377" cy="2318346"/>
            </a:xfrm>
            <a:prstGeom prst="roundRect">
              <a:avLst>
                <a:gd name="adj" fmla="val 6500"/>
              </a:avLst>
            </a:prstGeom>
            <a:solidFill>
              <a:schemeClr val="bg1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190500" dist="381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41" name="矩形: 圆角 40">
              <a:extLst>
                <a:ext uri="{FF2B5EF4-FFF2-40B4-BE49-F238E27FC236}">
                  <a16:creationId xmlns:a16="http://schemas.microsoft.com/office/drawing/2014/main" id="{89B12FE5-6CB8-4D08-9922-405C5BCD9060}"/>
                </a:ext>
              </a:extLst>
            </p:cNvPr>
            <p:cNvSpPr/>
            <p:nvPr/>
          </p:nvSpPr>
          <p:spPr>
            <a:xfrm>
              <a:off x="4524010" y="3098607"/>
              <a:ext cx="3169377" cy="2318346"/>
            </a:xfrm>
            <a:prstGeom prst="roundRect">
              <a:avLst>
                <a:gd name="adj" fmla="val 6500"/>
              </a:avLst>
            </a:prstGeom>
            <a:solidFill>
              <a:schemeClr val="bg1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190500" dist="381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1D81F314-3FBB-4272-9D4A-C27F10883C9C}"/>
                </a:ext>
              </a:extLst>
            </p:cNvPr>
            <p:cNvSpPr txBox="1"/>
            <p:nvPr/>
          </p:nvSpPr>
          <p:spPr>
            <a:xfrm>
              <a:off x="4627765" y="4174867"/>
              <a:ext cx="2987987" cy="409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  <a:alpha val="50000"/>
                    </a:schemeClr>
                  </a:solidFill>
                </a:rPr>
                <a:t>实验结果表明我们采用的方法是优越的，比之前的方法更好。</a:t>
              </a:r>
            </a:p>
          </p:txBody>
        </p: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F75C2F1A-F3A9-46D8-B6D7-41C6F0325B03}"/>
                </a:ext>
              </a:extLst>
            </p:cNvPr>
            <p:cNvSpPr txBox="1"/>
            <p:nvPr/>
          </p:nvSpPr>
          <p:spPr>
            <a:xfrm>
              <a:off x="1172332" y="4174866"/>
              <a:ext cx="2987987" cy="409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  <a:alpha val="50000"/>
                    </a:schemeClr>
                  </a:solidFill>
                </a:rPr>
                <a:t>实验结果证明我们的理论是正确的，为相关领域的研究提供帮助。</a:t>
              </a:r>
            </a:p>
          </p:txBody>
        </p: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728B085E-1166-400E-986C-610EBA36387E}"/>
                </a:ext>
              </a:extLst>
            </p:cNvPr>
            <p:cNvSpPr txBox="1"/>
            <p:nvPr/>
          </p:nvSpPr>
          <p:spPr>
            <a:xfrm>
              <a:off x="8057078" y="4257780"/>
              <a:ext cx="2987987" cy="409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  <a:alpha val="50000"/>
                    </a:schemeClr>
                  </a:solidFill>
                </a:rPr>
                <a:t>实验结果提供了新的研究思路，为后续研究提供参考和启示。</a:t>
              </a:r>
            </a:p>
          </p:txBody>
        </p:sp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8559AD3F-C533-4139-B6BC-35D67F2E563D}"/>
                </a:ext>
              </a:extLst>
            </p:cNvPr>
            <p:cNvSpPr txBox="1"/>
            <p:nvPr/>
          </p:nvSpPr>
          <p:spPr>
            <a:xfrm>
              <a:off x="3567040" y="1182691"/>
              <a:ext cx="50579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altLang="zh-CN" sz="2400" b="1" dirty="0">
                  <a:solidFill>
                    <a:schemeClr val="tx1"/>
                  </a:solidFill>
                </a:rPr>
                <a:t>结果解释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67930413-7AA1-4AAC-9C96-4004D5B5B1D4}"/>
                </a:ext>
              </a:extLst>
            </p:cNvPr>
            <p:cNvSpPr txBox="1"/>
            <p:nvPr/>
          </p:nvSpPr>
          <p:spPr>
            <a:xfrm>
              <a:off x="5510596" y="3897867"/>
              <a:ext cx="11708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实验结果表明方法优越</a:t>
              </a:r>
              <a:endPara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029BB261-2A20-4C5C-AD63-0CA7173D2200}"/>
                </a:ext>
              </a:extLst>
            </p:cNvPr>
            <p:cNvSpPr txBox="1"/>
            <p:nvPr/>
          </p:nvSpPr>
          <p:spPr>
            <a:xfrm>
              <a:off x="2080921" y="3897866"/>
              <a:ext cx="11708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实验结果证明理论正确</a:t>
              </a:r>
              <a:endPara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8209DF81-B16E-4315-8CA6-184D839FC7CE}"/>
                </a:ext>
              </a:extLst>
            </p:cNvPr>
            <p:cNvSpPr txBox="1"/>
            <p:nvPr/>
          </p:nvSpPr>
          <p:spPr>
            <a:xfrm>
              <a:off x="8965668" y="3897866"/>
              <a:ext cx="11708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实验结果提供研究思路</a:t>
              </a:r>
              <a:endPara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76A37D27-65A9-4AE5-A6D0-97AE033029AD}"/>
                </a:ext>
              </a:extLst>
            </p:cNvPr>
            <p:cNvGrpSpPr/>
            <p:nvPr/>
          </p:nvGrpSpPr>
          <p:grpSpPr>
            <a:xfrm>
              <a:off x="2292337" y="2724622"/>
              <a:ext cx="747974" cy="747970"/>
              <a:chOff x="6844265" y="4734713"/>
              <a:chExt cx="410200" cy="410198"/>
            </a:xfrm>
          </p:grpSpPr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53D95322-B5F3-4B31-852A-B060FD1DFB77}"/>
                  </a:ext>
                </a:extLst>
              </p:cNvPr>
              <p:cNvSpPr/>
              <p:nvPr/>
            </p:nvSpPr>
            <p:spPr>
              <a:xfrm>
                <a:off x="6844265" y="4734713"/>
                <a:ext cx="410200" cy="410198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60000">
                    <a:schemeClr val="accent3"/>
                  </a:gs>
                </a:gsLst>
                <a:lin ang="2700000" scaled="0"/>
              </a:gradFill>
              <a:ln w="57150" cap="rnd">
                <a:noFill/>
                <a:prstDash val="solid"/>
                <a:round/>
              </a:ln>
              <a:effectLst>
                <a:outerShdw blurRad="50800" dist="50800" dir="5400000" algn="ctr" rotWithShape="0">
                  <a:schemeClr val="accent3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3765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任意多边形: 形状 28">
                <a:extLst>
                  <a:ext uri="{FF2B5EF4-FFF2-40B4-BE49-F238E27FC236}">
                    <a16:creationId xmlns:a16="http://schemas.microsoft.com/office/drawing/2014/main" id="{3020955D-6444-4B2C-9DFE-E33E50C50D03}"/>
                  </a:ext>
                </a:extLst>
              </p:cNvPr>
              <p:cNvSpPr/>
              <p:nvPr/>
            </p:nvSpPr>
            <p:spPr>
              <a:xfrm>
                <a:off x="6960365" y="4868892"/>
                <a:ext cx="178001" cy="148188"/>
              </a:xfrm>
              <a:custGeom>
                <a:avLst/>
                <a:gdLst>
                  <a:gd name="connsiteX0" fmla="*/ 483573 w 526297"/>
                  <a:gd name="connsiteY0" fmla="*/ 133971 h 438150"/>
                  <a:gd name="connsiteX1" fmla="*/ 527674 w 526297"/>
                  <a:gd name="connsiteY1" fmla="*/ 178072 h 438150"/>
                  <a:gd name="connsiteX2" fmla="*/ 527579 w 526297"/>
                  <a:gd name="connsiteY2" fmla="*/ 181501 h 438150"/>
                  <a:gd name="connsiteX3" fmla="*/ 514244 w 526297"/>
                  <a:gd name="connsiteY3" fmla="*/ 355237 h 438150"/>
                  <a:gd name="connsiteX4" fmla="*/ 485764 w 526297"/>
                  <a:gd name="connsiteY4" fmla="*/ 381621 h 438150"/>
                  <a:gd name="connsiteX5" fmla="*/ 454998 w 526297"/>
                  <a:gd name="connsiteY5" fmla="*/ 381621 h 438150"/>
                  <a:gd name="connsiteX6" fmla="*/ 454998 w 526297"/>
                  <a:gd name="connsiteY6" fmla="*/ 438771 h 438150"/>
                  <a:gd name="connsiteX7" fmla="*/ 435948 w 526297"/>
                  <a:gd name="connsiteY7" fmla="*/ 438771 h 438150"/>
                  <a:gd name="connsiteX8" fmla="*/ 435948 w 526297"/>
                  <a:gd name="connsiteY8" fmla="*/ 381621 h 438150"/>
                  <a:gd name="connsiteX9" fmla="*/ 93048 w 526297"/>
                  <a:gd name="connsiteY9" fmla="*/ 381621 h 438150"/>
                  <a:gd name="connsiteX10" fmla="*/ 93048 w 526297"/>
                  <a:gd name="connsiteY10" fmla="*/ 438771 h 438150"/>
                  <a:gd name="connsiteX11" fmla="*/ 73998 w 526297"/>
                  <a:gd name="connsiteY11" fmla="*/ 438771 h 438150"/>
                  <a:gd name="connsiteX12" fmla="*/ 73998 w 526297"/>
                  <a:gd name="connsiteY12" fmla="*/ 381621 h 438150"/>
                  <a:gd name="connsiteX13" fmla="*/ 43328 w 526297"/>
                  <a:gd name="connsiteY13" fmla="*/ 381621 h 438150"/>
                  <a:gd name="connsiteX14" fmla="*/ 14848 w 526297"/>
                  <a:gd name="connsiteY14" fmla="*/ 355237 h 438150"/>
                  <a:gd name="connsiteX15" fmla="*/ 1513 w 526297"/>
                  <a:gd name="connsiteY15" fmla="*/ 181501 h 438150"/>
                  <a:gd name="connsiteX16" fmla="*/ 42089 w 526297"/>
                  <a:gd name="connsiteY16" fmla="*/ 134162 h 438150"/>
                  <a:gd name="connsiteX17" fmla="*/ 45518 w 526297"/>
                  <a:gd name="connsiteY17" fmla="*/ 134066 h 438150"/>
                  <a:gd name="connsiteX18" fmla="*/ 101906 w 526297"/>
                  <a:gd name="connsiteY18" fmla="*/ 180834 h 438150"/>
                  <a:gd name="connsiteX19" fmla="*/ 121623 w 526297"/>
                  <a:gd name="connsiteY19" fmla="*/ 286371 h 438150"/>
                  <a:gd name="connsiteX20" fmla="*/ 407373 w 526297"/>
                  <a:gd name="connsiteY20" fmla="*/ 286371 h 438150"/>
                  <a:gd name="connsiteX21" fmla="*/ 427185 w 526297"/>
                  <a:gd name="connsiteY21" fmla="*/ 180739 h 438150"/>
                  <a:gd name="connsiteX22" fmla="*/ 483573 w 526297"/>
                  <a:gd name="connsiteY22" fmla="*/ 133971 h 438150"/>
                  <a:gd name="connsiteX23" fmla="*/ 416898 w 526297"/>
                  <a:gd name="connsiteY23" fmla="*/ 621 h 438150"/>
                  <a:gd name="connsiteX24" fmla="*/ 483573 w 526297"/>
                  <a:gd name="connsiteY24" fmla="*/ 67296 h 438150"/>
                  <a:gd name="connsiteX25" fmla="*/ 483573 w 526297"/>
                  <a:gd name="connsiteY25" fmla="*/ 115397 h 438150"/>
                  <a:gd name="connsiteX26" fmla="*/ 476429 w 526297"/>
                  <a:gd name="connsiteY26" fmla="*/ 114921 h 438150"/>
                  <a:gd name="connsiteX27" fmla="*/ 412040 w 526297"/>
                  <a:gd name="connsiteY27" fmla="*/ 166451 h 438150"/>
                  <a:gd name="connsiteX28" fmla="*/ 411564 w 526297"/>
                  <a:gd name="connsiteY28" fmla="*/ 168737 h 438150"/>
                  <a:gd name="connsiteX29" fmla="*/ 393086 w 526297"/>
                  <a:gd name="connsiteY29" fmla="*/ 267321 h 438150"/>
                  <a:gd name="connsiteX30" fmla="*/ 135911 w 526297"/>
                  <a:gd name="connsiteY30" fmla="*/ 267321 h 438150"/>
                  <a:gd name="connsiteX31" fmla="*/ 117432 w 526297"/>
                  <a:gd name="connsiteY31" fmla="*/ 168737 h 438150"/>
                  <a:gd name="connsiteX32" fmla="*/ 52567 w 526297"/>
                  <a:gd name="connsiteY32" fmla="*/ 114921 h 438150"/>
                  <a:gd name="connsiteX33" fmla="*/ 54948 w 526297"/>
                  <a:gd name="connsiteY33" fmla="*/ 67296 h 438150"/>
                  <a:gd name="connsiteX34" fmla="*/ 121623 w 526297"/>
                  <a:gd name="connsiteY34" fmla="*/ 621 h 438150"/>
                  <a:gd name="connsiteX35" fmla="*/ 416898 w 526297"/>
                  <a:gd name="connsiteY35" fmla="*/ 621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26297" h="438150">
                    <a:moveTo>
                      <a:pt x="483573" y="133971"/>
                    </a:moveTo>
                    <a:cubicBezTo>
                      <a:pt x="507957" y="133971"/>
                      <a:pt x="527674" y="153688"/>
                      <a:pt x="527674" y="178072"/>
                    </a:cubicBezTo>
                    <a:cubicBezTo>
                      <a:pt x="527674" y="179215"/>
                      <a:pt x="527674" y="180358"/>
                      <a:pt x="527579" y="181501"/>
                    </a:cubicBezTo>
                    <a:lnTo>
                      <a:pt x="514244" y="355237"/>
                    </a:lnTo>
                    <a:cubicBezTo>
                      <a:pt x="513101" y="370096"/>
                      <a:pt x="500718" y="381621"/>
                      <a:pt x="485764" y="381621"/>
                    </a:cubicBezTo>
                    <a:lnTo>
                      <a:pt x="454998" y="381621"/>
                    </a:lnTo>
                    <a:lnTo>
                      <a:pt x="454998" y="438771"/>
                    </a:lnTo>
                    <a:lnTo>
                      <a:pt x="435948" y="438771"/>
                    </a:lnTo>
                    <a:lnTo>
                      <a:pt x="435948" y="381621"/>
                    </a:lnTo>
                    <a:lnTo>
                      <a:pt x="93048" y="381621"/>
                    </a:lnTo>
                    <a:lnTo>
                      <a:pt x="93048" y="438771"/>
                    </a:lnTo>
                    <a:lnTo>
                      <a:pt x="73998" y="438771"/>
                    </a:lnTo>
                    <a:lnTo>
                      <a:pt x="73998" y="381621"/>
                    </a:lnTo>
                    <a:lnTo>
                      <a:pt x="43328" y="381621"/>
                    </a:lnTo>
                    <a:cubicBezTo>
                      <a:pt x="28373" y="381621"/>
                      <a:pt x="15991" y="370096"/>
                      <a:pt x="14848" y="355237"/>
                    </a:cubicBezTo>
                    <a:lnTo>
                      <a:pt x="1513" y="181501"/>
                    </a:lnTo>
                    <a:cubicBezTo>
                      <a:pt x="-392" y="157212"/>
                      <a:pt x="17801" y="135971"/>
                      <a:pt x="42089" y="134162"/>
                    </a:cubicBezTo>
                    <a:cubicBezTo>
                      <a:pt x="43232" y="134066"/>
                      <a:pt x="44375" y="134066"/>
                      <a:pt x="45518" y="134066"/>
                    </a:cubicBezTo>
                    <a:cubicBezTo>
                      <a:pt x="73141" y="134066"/>
                      <a:pt x="96858" y="153688"/>
                      <a:pt x="101906" y="180834"/>
                    </a:cubicBezTo>
                    <a:lnTo>
                      <a:pt x="121623" y="286371"/>
                    </a:lnTo>
                    <a:lnTo>
                      <a:pt x="407373" y="286371"/>
                    </a:lnTo>
                    <a:lnTo>
                      <a:pt x="427185" y="180739"/>
                    </a:lnTo>
                    <a:cubicBezTo>
                      <a:pt x="432233" y="153592"/>
                      <a:pt x="455951" y="133971"/>
                      <a:pt x="483573" y="133971"/>
                    </a:cubicBezTo>
                    <a:close/>
                    <a:moveTo>
                      <a:pt x="416898" y="621"/>
                    </a:moveTo>
                    <a:cubicBezTo>
                      <a:pt x="453760" y="621"/>
                      <a:pt x="483573" y="30434"/>
                      <a:pt x="483573" y="67296"/>
                    </a:cubicBezTo>
                    <a:lnTo>
                      <a:pt x="483573" y="115397"/>
                    </a:lnTo>
                    <a:cubicBezTo>
                      <a:pt x="481192" y="115112"/>
                      <a:pt x="478811" y="114921"/>
                      <a:pt x="476429" y="114921"/>
                    </a:cubicBezTo>
                    <a:cubicBezTo>
                      <a:pt x="445473" y="114921"/>
                      <a:pt x="418803" y="136448"/>
                      <a:pt x="412040" y="166451"/>
                    </a:cubicBezTo>
                    <a:lnTo>
                      <a:pt x="411564" y="168737"/>
                    </a:lnTo>
                    <a:lnTo>
                      <a:pt x="393086" y="267321"/>
                    </a:lnTo>
                    <a:lnTo>
                      <a:pt x="135911" y="267321"/>
                    </a:lnTo>
                    <a:lnTo>
                      <a:pt x="117432" y="168737"/>
                    </a:lnTo>
                    <a:cubicBezTo>
                      <a:pt x="111622" y="137495"/>
                      <a:pt x="84285" y="114921"/>
                      <a:pt x="52567" y="114921"/>
                    </a:cubicBezTo>
                    <a:lnTo>
                      <a:pt x="54948" y="67296"/>
                    </a:lnTo>
                    <a:cubicBezTo>
                      <a:pt x="54948" y="30434"/>
                      <a:pt x="84761" y="621"/>
                      <a:pt x="121623" y="621"/>
                    </a:cubicBezTo>
                    <a:lnTo>
                      <a:pt x="416898" y="621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70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3D893A27-0B59-48EE-A272-6C07EBBFF7C6}"/>
                </a:ext>
              </a:extLst>
            </p:cNvPr>
            <p:cNvGrpSpPr/>
            <p:nvPr/>
          </p:nvGrpSpPr>
          <p:grpSpPr>
            <a:xfrm>
              <a:off x="5722012" y="2724622"/>
              <a:ext cx="747974" cy="747970"/>
              <a:chOff x="6844265" y="4734713"/>
              <a:chExt cx="410200" cy="410198"/>
            </a:xfrm>
          </p:grpSpPr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A2E6A8C7-224C-4039-9F70-07ADFF808119}"/>
                  </a:ext>
                </a:extLst>
              </p:cNvPr>
              <p:cNvSpPr/>
              <p:nvPr/>
            </p:nvSpPr>
            <p:spPr>
              <a:xfrm>
                <a:off x="6844265" y="4734713"/>
                <a:ext cx="410200" cy="410198"/>
              </a:xfrm>
              <a:prstGeom prst="ellipse">
                <a:avLst/>
              </a:prstGeom>
              <a:gradFill>
                <a:gsLst>
                  <a:gs pos="0">
                    <a:schemeClr val="accent4">
                      <a:lumMod val="60000"/>
                      <a:lumOff val="40000"/>
                    </a:schemeClr>
                  </a:gs>
                  <a:gs pos="60000">
                    <a:schemeClr val="accent4"/>
                  </a:gs>
                </a:gsLst>
                <a:lin ang="2700000" scaled="0"/>
              </a:gradFill>
              <a:ln w="57150" cap="rnd">
                <a:noFill/>
                <a:prstDash val="solid"/>
                <a:round/>
              </a:ln>
              <a:effectLst>
                <a:outerShdw blurRad="50800" dist="50800" dir="5400000" algn="ctr" rotWithShape="0">
                  <a:schemeClr val="accent4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3765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任意多边形: 形状 31">
                <a:extLst>
                  <a:ext uri="{FF2B5EF4-FFF2-40B4-BE49-F238E27FC236}">
                    <a16:creationId xmlns:a16="http://schemas.microsoft.com/office/drawing/2014/main" id="{2127CD6E-9689-4C51-BC89-6DA7D291699A}"/>
                  </a:ext>
                </a:extLst>
              </p:cNvPr>
              <p:cNvSpPr/>
              <p:nvPr/>
            </p:nvSpPr>
            <p:spPr>
              <a:xfrm>
                <a:off x="6960365" y="4875291"/>
                <a:ext cx="178001" cy="141741"/>
              </a:xfrm>
              <a:custGeom>
                <a:avLst/>
                <a:gdLst>
                  <a:gd name="connsiteX0" fmla="*/ 486767 w 514350"/>
                  <a:gd name="connsiteY0" fmla="*/ 621 h 409575"/>
                  <a:gd name="connsiteX1" fmla="*/ 515342 w 514350"/>
                  <a:gd name="connsiteY1" fmla="*/ 29196 h 409575"/>
                  <a:gd name="connsiteX2" fmla="*/ 515342 w 514350"/>
                  <a:gd name="connsiteY2" fmla="*/ 324471 h 409575"/>
                  <a:gd name="connsiteX3" fmla="*/ 486767 w 514350"/>
                  <a:gd name="connsiteY3" fmla="*/ 353046 h 409575"/>
                  <a:gd name="connsiteX4" fmla="*/ 192159 w 514350"/>
                  <a:gd name="connsiteY4" fmla="*/ 353046 h 409575"/>
                  <a:gd name="connsiteX5" fmla="*/ 115387 w 514350"/>
                  <a:gd name="connsiteY5" fmla="*/ 410196 h 409575"/>
                  <a:gd name="connsiteX6" fmla="*/ 115387 w 514350"/>
                  <a:gd name="connsiteY6" fmla="*/ 353046 h 409575"/>
                  <a:gd name="connsiteX7" fmla="*/ 29567 w 514350"/>
                  <a:gd name="connsiteY7" fmla="*/ 353046 h 409575"/>
                  <a:gd name="connsiteX8" fmla="*/ 992 w 514350"/>
                  <a:gd name="connsiteY8" fmla="*/ 324471 h 409575"/>
                  <a:gd name="connsiteX9" fmla="*/ 992 w 514350"/>
                  <a:gd name="connsiteY9" fmla="*/ 29196 h 409575"/>
                  <a:gd name="connsiteX10" fmla="*/ 29567 w 514350"/>
                  <a:gd name="connsiteY10" fmla="*/ 621 h 409575"/>
                  <a:gd name="connsiteX11" fmla="*/ 486767 w 514350"/>
                  <a:gd name="connsiteY11" fmla="*/ 621 h 409575"/>
                  <a:gd name="connsiteX12" fmla="*/ 124817 w 514350"/>
                  <a:gd name="connsiteY12" fmla="*/ 143496 h 409575"/>
                  <a:gd name="connsiteX13" fmla="*/ 91480 w 514350"/>
                  <a:gd name="connsiteY13" fmla="*/ 176834 h 409575"/>
                  <a:gd name="connsiteX14" fmla="*/ 124817 w 514350"/>
                  <a:gd name="connsiteY14" fmla="*/ 210171 h 409575"/>
                  <a:gd name="connsiteX15" fmla="*/ 158155 w 514350"/>
                  <a:gd name="connsiteY15" fmla="*/ 176834 h 409575"/>
                  <a:gd name="connsiteX16" fmla="*/ 124817 w 514350"/>
                  <a:gd name="connsiteY16" fmla="*/ 143496 h 409575"/>
                  <a:gd name="connsiteX17" fmla="*/ 258167 w 514350"/>
                  <a:gd name="connsiteY17" fmla="*/ 143496 h 409575"/>
                  <a:gd name="connsiteX18" fmla="*/ 224830 w 514350"/>
                  <a:gd name="connsiteY18" fmla="*/ 176834 h 409575"/>
                  <a:gd name="connsiteX19" fmla="*/ 258167 w 514350"/>
                  <a:gd name="connsiteY19" fmla="*/ 210171 h 409575"/>
                  <a:gd name="connsiteX20" fmla="*/ 291505 w 514350"/>
                  <a:gd name="connsiteY20" fmla="*/ 176834 h 409575"/>
                  <a:gd name="connsiteX21" fmla="*/ 258167 w 514350"/>
                  <a:gd name="connsiteY21" fmla="*/ 143496 h 409575"/>
                  <a:gd name="connsiteX22" fmla="*/ 391517 w 514350"/>
                  <a:gd name="connsiteY22" fmla="*/ 143496 h 409575"/>
                  <a:gd name="connsiteX23" fmla="*/ 358180 w 514350"/>
                  <a:gd name="connsiteY23" fmla="*/ 176834 h 409575"/>
                  <a:gd name="connsiteX24" fmla="*/ 391517 w 514350"/>
                  <a:gd name="connsiteY24" fmla="*/ 210171 h 409575"/>
                  <a:gd name="connsiteX25" fmla="*/ 424855 w 514350"/>
                  <a:gd name="connsiteY25" fmla="*/ 176834 h 409575"/>
                  <a:gd name="connsiteX26" fmla="*/ 391517 w 514350"/>
                  <a:gd name="connsiteY26" fmla="*/ 143496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14350" h="409575">
                    <a:moveTo>
                      <a:pt x="486767" y="621"/>
                    </a:moveTo>
                    <a:cubicBezTo>
                      <a:pt x="502579" y="621"/>
                      <a:pt x="515342" y="13385"/>
                      <a:pt x="515342" y="29196"/>
                    </a:cubicBezTo>
                    <a:lnTo>
                      <a:pt x="515342" y="324471"/>
                    </a:lnTo>
                    <a:cubicBezTo>
                      <a:pt x="515342" y="340282"/>
                      <a:pt x="502579" y="353046"/>
                      <a:pt x="486767" y="353046"/>
                    </a:cubicBezTo>
                    <a:lnTo>
                      <a:pt x="192159" y="353046"/>
                    </a:lnTo>
                    <a:lnTo>
                      <a:pt x="115387" y="410196"/>
                    </a:lnTo>
                    <a:lnTo>
                      <a:pt x="115387" y="353046"/>
                    </a:lnTo>
                    <a:lnTo>
                      <a:pt x="29567" y="353046"/>
                    </a:lnTo>
                    <a:cubicBezTo>
                      <a:pt x="13755" y="353046"/>
                      <a:pt x="992" y="340282"/>
                      <a:pt x="992" y="324471"/>
                    </a:cubicBezTo>
                    <a:lnTo>
                      <a:pt x="992" y="29196"/>
                    </a:lnTo>
                    <a:cubicBezTo>
                      <a:pt x="992" y="13385"/>
                      <a:pt x="13755" y="621"/>
                      <a:pt x="29567" y="621"/>
                    </a:cubicBezTo>
                    <a:lnTo>
                      <a:pt x="486767" y="621"/>
                    </a:lnTo>
                    <a:close/>
                    <a:moveTo>
                      <a:pt x="124817" y="143496"/>
                    </a:moveTo>
                    <a:cubicBezTo>
                      <a:pt x="106434" y="143496"/>
                      <a:pt x="91480" y="158450"/>
                      <a:pt x="91480" y="176834"/>
                    </a:cubicBezTo>
                    <a:cubicBezTo>
                      <a:pt x="91480" y="195217"/>
                      <a:pt x="106434" y="210171"/>
                      <a:pt x="124817" y="210171"/>
                    </a:cubicBezTo>
                    <a:cubicBezTo>
                      <a:pt x="143200" y="210171"/>
                      <a:pt x="158155" y="195217"/>
                      <a:pt x="158155" y="176834"/>
                    </a:cubicBezTo>
                    <a:cubicBezTo>
                      <a:pt x="158155" y="158450"/>
                      <a:pt x="143200" y="143496"/>
                      <a:pt x="124817" y="143496"/>
                    </a:cubicBezTo>
                    <a:close/>
                    <a:moveTo>
                      <a:pt x="258167" y="143496"/>
                    </a:moveTo>
                    <a:cubicBezTo>
                      <a:pt x="239784" y="143496"/>
                      <a:pt x="224830" y="158450"/>
                      <a:pt x="224830" y="176834"/>
                    </a:cubicBezTo>
                    <a:cubicBezTo>
                      <a:pt x="224830" y="195217"/>
                      <a:pt x="239784" y="210171"/>
                      <a:pt x="258167" y="210171"/>
                    </a:cubicBezTo>
                    <a:cubicBezTo>
                      <a:pt x="276550" y="210171"/>
                      <a:pt x="291505" y="195217"/>
                      <a:pt x="291505" y="176834"/>
                    </a:cubicBezTo>
                    <a:cubicBezTo>
                      <a:pt x="291505" y="158450"/>
                      <a:pt x="276550" y="143496"/>
                      <a:pt x="258167" y="143496"/>
                    </a:cubicBezTo>
                    <a:close/>
                    <a:moveTo>
                      <a:pt x="391517" y="143496"/>
                    </a:moveTo>
                    <a:cubicBezTo>
                      <a:pt x="373134" y="143496"/>
                      <a:pt x="358180" y="158450"/>
                      <a:pt x="358180" y="176834"/>
                    </a:cubicBezTo>
                    <a:cubicBezTo>
                      <a:pt x="358180" y="195217"/>
                      <a:pt x="373134" y="210171"/>
                      <a:pt x="391517" y="210171"/>
                    </a:cubicBezTo>
                    <a:cubicBezTo>
                      <a:pt x="409900" y="210171"/>
                      <a:pt x="424855" y="195217"/>
                      <a:pt x="424855" y="176834"/>
                    </a:cubicBezTo>
                    <a:cubicBezTo>
                      <a:pt x="424855" y="158450"/>
                      <a:pt x="409900" y="143496"/>
                      <a:pt x="391517" y="143496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6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DB565482-7BC8-4BCD-A55D-DAB98F2ED77C}"/>
                </a:ext>
              </a:extLst>
            </p:cNvPr>
            <p:cNvGrpSpPr/>
            <p:nvPr/>
          </p:nvGrpSpPr>
          <p:grpSpPr>
            <a:xfrm>
              <a:off x="9177084" y="2736200"/>
              <a:ext cx="747974" cy="747970"/>
              <a:chOff x="6844265" y="4734713"/>
              <a:chExt cx="410200" cy="410198"/>
            </a:xfrm>
          </p:grpSpPr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7D7FA6A2-76F3-45BA-A2F0-8AF464163AA7}"/>
                  </a:ext>
                </a:extLst>
              </p:cNvPr>
              <p:cNvSpPr/>
              <p:nvPr/>
            </p:nvSpPr>
            <p:spPr>
              <a:xfrm>
                <a:off x="6844265" y="4734713"/>
                <a:ext cx="410200" cy="410198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60000">
                    <a:schemeClr val="accent6"/>
                  </a:gs>
                </a:gsLst>
                <a:lin ang="2700000" scaled="0"/>
              </a:gradFill>
              <a:ln w="57150" cap="rnd">
                <a:noFill/>
                <a:prstDash val="solid"/>
                <a:round/>
              </a:ln>
              <a:effectLst>
                <a:outerShdw blurRad="50800" dist="50800" dir="5400000" algn="ctr" rotWithShape="0">
                  <a:schemeClr val="accent6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3765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任意多边形: 形状 34">
                <a:extLst>
                  <a:ext uri="{FF2B5EF4-FFF2-40B4-BE49-F238E27FC236}">
                    <a16:creationId xmlns:a16="http://schemas.microsoft.com/office/drawing/2014/main" id="{F3D7D50C-70FB-47FA-977C-34C4EB5413FD}"/>
                  </a:ext>
                </a:extLst>
              </p:cNvPr>
              <p:cNvSpPr/>
              <p:nvPr/>
            </p:nvSpPr>
            <p:spPr>
              <a:xfrm>
                <a:off x="6960365" y="4855582"/>
                <a:ext cx="178001" cy="162108"/>
              </a:xfrm>
              <a:custGeom>
                <a:avLst/>
                <a:gdLst>
                  <a:gd name="connsiteX0" fmla="*/ 125329 w 533400"/>
                  <a:gd name="connsiteY0" fmla="*/ 229221 h 485775"/>
                  <a:gd name="connsiteX1" fmla="*/ 125329 w 533400"/>
                  <a:gd name="connsiteY1" fmla="*/ 276846 h 485775"/>
                  <a:gd name="connsiteX2" fmla="*/ 144379 w 533400"/>
                  <a:gd name="connsiteY2" fmla="*/ 276846 h 485775"/>
                  <a:gd name="connsiteX3" fmla="*/ 144379 w 533400"/>
                  <a:gd name="connsiteY3" fmla="*/ 229221 h 485775"/>
                  <a:gd name="connsiteX4" fmla="*/ 392029 w 533400"/>
                  <a:gd name="connsiteY4" fmla="*/ 229221 h 485775"/>
                  <a:gd name="connsiteX5" fmla="*/ 392029 w 533400"/>
                  <a:gd name="connsiteY5" fmla="*/ 276846 h 485775"/>
                  <a:gd name="connsiteX6" fmla="*/ 411079 w 533400"/>
                  <a:gd name="connsiteY6" fmla="*/ 276846 h 485775"/>
                  <a:gd name="connsiteX7" fmla="*/ 411079 w 533400"/>
                  <a:gd name="connsiteY7" fmla="*/ 229221 h 485775"/>
                  <a:gd name="connsiteX8" fmla="*/ 534904 w 533400"/>
                  <a:gd name="connsiteY8" fmla="*/ 229221 h 485775"/>
                  <a:gd name="connsiteX9" fmla="*/ 534904 w 533400"/>
                  <a:gd name="connsiteY9" fmla="*/ 457821 h 485775"/>
                  <a:gd name="connsiteX10" fmla="*/ 506329 w 533400"/>
                  <a:gd name="connsiteY10" fmla="*/ 486396 h 485775"/>
                  <a:gd name="connsiteX11" fmla="*/ 30079 w 533400"/>
                  <a:gd name="connsiteY11" fmla="*/ 486396 h 485775"/>
                  <a:gd name="connsiteX12" fmla="*/ 1504 w 533400"/>
                  <a:gd name="connsiteY12" fmla="*/ 457821 h 485775"/>
                  <a:gd name="connsiteX13" fmla="*/ 1504 w 533400"/>
                  <a:gd name="connsiteY13" fmla="*/ 229221 h 485775"/>
                  <a:gd name="connsiteX14" fmla="*/ 125329 w 533400"/>
                  <a:gd name="connsiteY14" fmla="*/ 229221 h 485775"/>
                  <a:gd name="connsiteX15" fmla="*/ 372979 w 533400"/>
                  <a:gd name="connsiteY15" fmla="*/ 621 h 485775"/>
                  <a:gd name="connsiteX16" fmla="*/ 411079 w 533400"/>
                  <a:gd name="connsiteY16" fmla="*/ 36816 h 485775"/>
                  <a:gd name="connsiteX17" fmla="*/ 411079 w 533400"/>
                  <a:gd name="connsiteY17" fmla="*/ 38721 h 485775"/>
                  <a:gd name="connsiteX18" fmla="*/ 411079 w 533400"/>
                  <a:gd name="connsiteY18" fmla="*/ 114921 h 485775"/>
                  <a:gd name="connsiteX19" fmla="*/ 506329 w 533400"/>
                  <a:gd name="connsiteY19" fmla="*/ 114921 h 485775"/>
                  <a:gd name="connsiteX20" fmla="*/ 534904 w 533400"/>
                  <a:gd name="connsiteY20" fmla="*/ 143496 h 485775"/>
                  <a:gd name="connsiteX21" fmla="*/ 534904 w 533400"/>
                  <a:gd name="connsiteY21" fmla="*/ 210171 h 485775"/>
                  <a:gd name="connsiteX22" fmla="*/ 1504 w 533400"/>
                  <a:gd name="connsiteY22" fmla="*/ 210171 h 485775"/>
                  <a:gd name="connsiteX23" fmla="*/ 1504 w 533400"/>
                  <a:gd name="connsiteY23" fmla="*/ 143496 h 485775"/>
                  <a:gd name="connsiteX24" fmla="*/ 30079 w 533400"/>
                  <a:gd name="connsiteY24" fmla="*/ 114921 h 485775"/>
                  <a:gd name="connsiteX25" fmla="*/ 125329 w 533400"/>
                  <a:gd name="connsiteY25" fmla="*/ 114921 h 485775"/>
                  <a:gd name="connsiteX26" fmla="*/ 125329 w 533400"/>
                  <a:gd name="connsiteY26" fmla="*/ 38721 h 485775"/>
                  <a:gd name="connsiteX27" fmla="*/ 161524 w 533400"/>
                  <a:gd name="connsiteY27" fmla="*/ 621 h 485775"/>
                  <a:gd name="connsiteX28" fmla="*/ 163429 w 533400"/>
                  <a:gd name="connsiteY28" fmla="*/ 621 h 485775"/>
                  <a:gd name="connsiteX29" fmla="*/ 372979 w 533400"/>
                  <a:gd name="connsiteY29" fmla="*/ 621 h 485775"/>
                  <a:gd name="connsiteX30" fmla="*/ 372979 w 533400"/>
                  <a:gd name="connsiteY30" fmla="*/ 19671 h 485775"/>
                  <a:gd name="connsiteX31" fmla="*/ 163429 w 533400"/>
                  <a:gd name="connsiteY31" fmla="*/ 19671 h 485775"/>
                  <a:gd name="connsiteX32" fmla="*/ 144474 w 533400"/>
                  <a:gd name="connsiteY32" fmla="*/ 37292 h 485775"/>
                  <a:gd name="connsiteX33" fmla="*/ 144379 w 533400"/>
                  <a:gd name="connsiteY33" fmla="*/ 38721 h 485775"/>
                  <a:gd name="connsiteX34" fmla="*/ 144379 w 533400"/>
                  <a:gd name="connsiteY34" fmla="*/ 114921 h 485775"/>
                  <a:gd name="connsiteX35" fmla="*/ 392029 w 533400"/>
                  <a:gd name="connsiteY35" fmla="*/ 114921 h 485775"/>
                  <a:gd name="connsiteX36" fmla="*/ 392029 w 533400"/>
                  <a:gd name="connsiteY36" fmla="*/ 38721 h 485775"/>
                  <a:gd name="connsiteX37" fmla="*/ 375836 w 533400"/>
                  <a:gd name="connsiteY37" fmla="*/ 19862 h 485775"/>
                  <a:gd name="connsiteX38" fmla="*/ 374408 w 533400"/>
                  <a:gd name="connsiteY38" fmla="*/ 19671 h 485775"/>
                  <a:gd name="connsiteX39" fmla="*/ 372979 w 533400"/>
                  <a:gd name="connsiteY39" fmla="*/ 1967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533400" h="485775">
                    <a:moveTo>
                      <a:pt x="125329" y="229221"/>
                    </a:moveTo>
                    <a:lnTo>
                      <a:pt x="125329" y="276846"/>
                    </a:lnTo>
                    <a:lnTo>
                      <a:pt x="144379" y="276846"/>
                    </a:lnTo>
                    <a:lnTo>
                      <a:pt x="144379" y="229221"/>
                    </a:lnTo>
                    <a:lnTo>
                      <a:pt x="392029" y="229221"/>
                    </a:lnTo>
                    <a:lnTo>
                      <a:pt x="392029" y="276846"/>
                    </a:lnTo>
                    <a:lnTo>
                      <a:pt x="411079" y="276846"/>
                    </a:lnTo>
                    <a:lnTo>
                      <a:pt x="411079" y="229221"/>
                    </a:lnTo>
                    <a:lnTo>
                      <a:pt x="534904" y="229221"/>
                    </a:lnTo>
                    <a:lnTo>
                      <a:pt x="534904" y="457821"/>
                    </a:lnTo>
                    <a:cubicBezTo>
                      <a:pt x="534904" y="473632"/>
                      <a:pt x="522141" y="486396"/>
                      <a:pt x="506329" y="486396"/>
                    </a:cubicBezTo>
                    <a:lnTo>
                      <a:pt x="30079" y="486396"/>
                    </a:lnTo>
                    <a:cubicBezTo>
                      <a:pt x="14267" y="486396"/>
                      <a:pt x="1504" y="473632"/>
                      <a:pt x="1504" y="457821"/>
                    </a:cubicBezTo>
                    <a:lnTo>
                      <a:pt x="1504" y="229221"/>
                    </a:lnTo>
                    <a:lnTo>
                      <a:pt x="125329" y="229221"/>
                    </a:lnTo>
                    <a:close/>
                    <a:moveTo>
                      <a:pt x="372979" y="621"/>
                    </a:moveTo>
                    <a:cubicBezTo>
                      <a:pt x="393363" y="621"/>
                      <a:pt x="410031" y="16623"/>
                      <a:pt x="411079" y="36816"/>
                    </a:cubicBezTo>
                    <a:lnTo>
                      <a:pt x="411079" y="38721"/>
                    </a:lnTo>
                    <a:lnTo>
                      <a:pt x="411079" y="114921"/>
                    </a:lnTo>
                    <a:lnTo>
                      <a:pt x="506329" y="114921"/>
                    </a:lnTo>
                    <a:cubicBezTo>
                      <a:pt x="522141" y="114921"/>
                      <a:pt x="534904" y="127685"/>
                      <a:pt x="534904" y="143496"/>
                    </a:cubicBezTo>
                    <a:lnTo>
                      <a:pt x="534904" y="210171"/>
                    </a:lnTo>
                    <a:lnTo>
                      <a:pt x="1504" y="210171"/>
                    </a:lnTo>
                    <a:lnTo>
                      <a:pt x="1504" y="143496"/>
                    </a:lnTo>
                    <a:cubicBezTo>
                      <a:pt x="1504" y="127685"/>
                      <a:pt x="14267" y="114921"/>
                      <a:pt x="30079" y="114921"/>
                    </a:cubicBezTo>
                    <a:lnTo>
                      <a:pt x="125329" y="114921"/>
                    </a:lnTo>
                    <a:lnTo>
                      <a:pt x="125329" y="38721"/>
                    </a:lnTo>
                    <a:cubicBezTo>
                      <a:pt x="125329" y="18337"/>
                      <a:pt x="141331" y="1669"/>
                      <a:pt x="161524" y="621"/>
                    </a:cubicBezTo>
                    <a:lnTo>
                      <a:pt x="163429" y="621"/>
                    </a:lnTo>
                    <a:lnTo>
                      <a:pt x="372979" y="621"/>
                    </a:lnTo>
                    <a:close/>
                    <a:moveTo>
                      <a:pt x="372979" y="19671"/>
                    </a:moveTo>
                    <a:lnTo>
                      <a:pt x="163429" y="19671"/>
                    </a:lnTo>
                    <a:cubicBezTo>
                      <a:pt x="153428" y="19671"/>
                      <a:pt x="145141" y="27482"/>
                      <a:pt x="144474" y="37292"/>
                    </a:cubicBezTo>
                    <a:lnTo>
                      <a:pt x="144379" y="38721"/>
                    </a:lnTo>
                    <a:lnTo>
                      <a:pt x="144379" y="114921"/>
                    </a:lnTo>
                    <a:lnTo>
                      <a:pt x="392029" y="114921"/>
                    </a:lnTo>
                    <a:lnTo>
                      <a:pt x="392029" y="38721"/>
                    </a:lnTo>
                    <a:cubicBezTo>
                      <a:pt x="392029" y="29196"/>
                      <a:pt x="384981" y="21290"/>
                      <a:pt x="375836" y="19862"/>
                    </a:cubicBezTo>
                    <a:lnTo>
                      <a:pt x="374408" y="19671"/>
                    </a:lnTo>
                    <a:lnTo>
                      <a:pt x="372979" y="19671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77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71" name="标题 7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实验分析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8766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04.创新点和贡献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介绍研究的创新点和学术贡献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9243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147170" y="1846436"/>
            <a:ext cx="9994540" cy="3359189"/>
            <a:chOff x="1147170" y="1846436"/>
            <a:chExt cx="9994540" cy="3359189"/>
          </a:xfrm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928BBD03-4924-4582-82C6-464E621AA0DC}"/>
                </a:ext>
              </a:extLst>
            </p:cNvPr>
            <p:cNvSpPr/>
            <p:nvPr/>
          </p:nvSpPr>
          <p:spPr>
            <a:xfrm>
              <a:off x="1147170" y="2158482"/>
              <a:ext cx="3104790" cy="3047143"/>
            </a:xfrm>
            <a:prstGeom prst="roundRect">
              <a:avLst>
                <a:gd name="adj" fmla="val 6000"/>
              </a:avLst>
            </a:prstGeom>
            <a:blipFill rotWithShape="1">
              <a:blip r:embed="rId3"/>
              <a:srcRect/>
              <a:stretch>
                <a:fillRect l="-23640" r="-23640"/>
              </a:stretch>
            </a:blipFill>
            <a:ln w="38100">
              <a:noFill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/>
            </a:p>
          </p:txBody>
        </p: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DCC4D002-E983-4C44-98E9-A101BABCA489}"/>
                </a:ext>
              </a:extLst>
            </p:cNvPr>
            <p:cNvGrpSpPr/>
            <p:nvPr/>
          </p:nvGrpSpPr>
          <p:grpSpPr>
            <a:xfrm>
              <a:off x="4600835" y="2679747"/>
              <a:ext cx="6540875" cy="1799842"/>
              <a:chOff x="4600835" y="2679747"/>
              <a:chExt cx="6540875" cy="1799842"/>
            </a:xfrm>
          </p:grpSpPr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4C49CD5-7901-4BDB-9B00-DEA228CB2E3E}"/>
                  </a:ext>
                </a:extLst>
              </p:cNvPr>
              <p:cNvSpPr txBox="1"/>
              <p:nvPr/>
            </p:nvSpPr>
            <p:spPr>
              <a:xfrm>
                <a:off x="4600835" y="3313436"/>
                <a:ext cx="6540875" cy="11661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spAutoFit/>
              </a:bodyPr>
              <a:lstStyle/>
              <a:p>
                <a:pPr algn="just" defTabSz="913765">
                  <a:lnSpc>
                    <a:spcPct val="130000"/>
                  </a:lnSpc>
                  <a:buSzPct val="25000"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</a:rPr>
                  <a:t>本研究切入点：针对某领域的问题，提出新观点，有理论和实证依据。
新研究方法：采用前沿研究方法，可推广、普适性强。
新研究结果：得出新结论，推翻传统观点，为该领域提供新思路和方法。</a:t>
                </a:r>
              </a:p>
            </p:txBody>
          </p:sp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2455909-8CCD-4504-A8A0-2CDDDE3728A1}"/>
                  </a:ext>
                </a:extLst>
              </p:cNvPr>
              <p:cNvSpPr txBox="1"/>
              <p:nvPr/>
            </p:nvSpPr>
            <p:spPr>
              <a:xfrm>
                <a:off x="4600835" y="2679747"/>
                <a:ext cx="654087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spAutoFit/>
              </a:bodyPr>
              <a:lstStyle/>
              <a:p>
                <a:pPr>
                  <a:lnSpc>
                    <a:spcPct val="100000"/>
                  </a:lnSpc>
                  <a:buSzPct val="25000"/>
                </a:pPr>
                <a:r>
                  <a:rPr lang="en-US" altLang="zh-CN" sz="2400" b="1" dirty="0">
                    <a:solidFill>
                      <a:schemeClr val="tx1"/>
                    </a:solidFill>
                  </a:rPr>
                  <a:t>论文研究的创新点</a:t>
                </a:r>
              </a:p>
            </p:txBody>
          </p:sp>
        </p:grp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06C9A446-15C4-4882-AA5F-7990C264586C}"/>
                </a:ext>
              </a:extLst>
            </p:cNvPr>
            <p:cNvSpPr txBox="1"/>
            <p:nvPr/>
          </p:nvSpPr>
          <p:spPr>
            <a:xfrm flipH="1" flipV="1">
              <a:off x="3392092" y="1846436"/>
              <a:ext cx="631268" cy="441211"/>
            </a:xfrm>
            <a:custGeom>
              <a:avLst/>
              <a:gdLst/>
              <a:ahLst/>
              <a:cxnLst/>
              <a:rect l="l" t="t" r="r" b="b"/>
              <a:pathLst>
                <a:path w="518207" h="362188">
                  <a:moveTo>
                    <a:pt x="409551" y="0"/>
                  </a:moveTo>
                  <a:cubicBezTo>
                    <a:pt x="419581" y="0"/>
                    <a:pt x="431654" y="4272"/>
                    <a:pt x="445770" y="12816"/>
                  </a:cubicBezTo>
                  <a:cubicBezTo>
                    <a:pt x="459886" y="21360"/>
                    <a:pt x="466944" y="30275"/>
                    <a:pt x="466944" y="39562"/>
                  </a:cubicBezTo>
                  <a:cubicBezTo>
                    <a:pt x="466944" y="48849"/>
                    <a:pt x="463229" y="60922"/>
                    <a:pt x="455799" y="75781"/>
                  </a:cubicBezTo>
                  <a:cubicBezTo>
                    <a:pt x="448370" y="90640"/>
                    <a:pt x="444655" y="103270"/>
                    <a:pt x="444655" y="113671"/>
                  </a:cubicBezTo>
                  <a:cubicBezTo>
                    <a:pt x="444655" y="124816"/>
                    <a:pt x="449484" y="133359"/>
                    <a:pt x="459143" y="139303"/>
                  </a:cubicBezTo>
                  <a:cubicBezTo>
                    <a:pt x="475488" y="148218"/>
                    <a:pt x="489418" y="162149"/>
                    <a:pt x="500934" y="181094"/>
                  </a:cubicBezTo>
                  <a:cubicBezTo>
                    <a:pt x="512449" y="200039"/>
                    <a:pt x="518207" y="219913"/>
                    <a:pt x="518207" y="240716"/>
                  </a:cubicBezTo>
                  <a:cubicBezTo>
                    <a:pt x="518207" y="273406"/>
                    <a:pt x="506877" y="301823"/>
                    <a:pt x="484217" y="325969"/>
                  </a:cubicBezTo>
                  <a:cubicBezTo>
                    <a:pt x="461557" y="350115"/>
                    <a:pt x="432582" y="362188"/>
                    <a:pt x="397292" y="362188"/>
                  </a:cubicBezTo>
                  <a:cubicBezTo>
                    <a:pt x="362002" y="362188"/>
                    <a:pt x="333213" y="350487"/>
                    <a:pt x="310924" y="327084"/>
                  </a:cubicBezTo>
                  <a:cubicBezTo>
                    <a:pt x="288636" y="303681"/>
                    <a:pt x="277491" y="276377"/>
                    <a:pt x="277491" y="245173"/>
                  </a:cubicBezTo>
                  <a:cubicBezTo>
                    <a:pt x="277491" y="230314"/>
                    <a:pt x="282321" y="210626"/>
                    <a:pt x="291979" y="186109"/>
                  </a:cubicBezTo>
                  <a:cubicBezTo>
                    <a:pt x="301637" y="161592"/>
                    <a:pt x="315568" y="129830"/>
                    <a:pt x="333770" y="90826"/>
                  </a:cubicBezTo>
                  <a:cubicBezTo>
                    <a:pt x="351972" y="51821"/>
                    <a:pt x="363674" y="28418"/>
                    <a:pt x="368874" y="20617"/>
                  </a:cubicBezTo>
                  <a:cubicBezTo>
                    <a:pt x="374075" y="12816"/>
                    <a:pt x="379647" y="7429"/>
                    <a:pt x="385591" y="4458"/>
                  </a:cubicBezTo>
                  <a:cubicBezTo>
                    <a:pt x="391534" y="1486"/>
                    <a:pt x="399521" y="0"/>
                    <a:pt x="409551" y="0"/>
                  </a:cubicBezTo>
                  <a:close/>
                  <a:moveTo>
                    <a:pt x="132059" y="0"/>
                  </a:moveTo>
                  <a:cubicBezTo>
                    <a:pt x="142089" y="0"/>
                    <a:pt x="154162" y="4272"/>
                    <a:pt x="168278" y="12816"/>
                  </a:cubicBezTo>
                  <a:cubicBezTo>
                    <a:pt x="182394" y="21360"/>
                    <a:pt x="189452" y="30275"/>
                    <a:pt x="189452" y="39562"/>
                  </a:cubicBezTo>
                  <a:cubicBezTo>
                    <a:pt x="189452" y="48849"/>
                    <a:pt x="185737" y="60922"/>
                    <a:pt x="178308" y="75781"/>
                  </a:cubicBezTo>
                  <a:cubicBezTo>
                    <a:pt x="170878" y="90640"/>
                    <a:pt x="167163" y="103270"/>
                    <a:pt x="167163" y="113671"/>
                  </a:cubicBezTo>
                  <a:cubicBezTo>
                    <a:pt x="167163" y="124816"/>
                    <a:pt x="171993" y="133359"/>
                    <a:pt x="181651" y="139303"/>
                  </a:cubicBezTo>
                  <a:cubicBezTo>
                    <a:pt x="197996" y="148218"/>
                    <a:pt x="211926" y="162149"/>
                    <a:pt x="223442" y="181094"/>
                  </a:cubicBezTo>
                  <a:cubicBezTo>
                    <a:pt x="234958" y="200039"/>
                    <a:pt x="240715" y="219913"/>
                    <a:pt x="240715" y="240716"/>
                  </a:cubicBezTo>
                  <a:cubicBezTo>
                    <a:pt x="240715" y="273406"/>
                    <a:pt x="229385" y="301823"/>
                    <a:pt x="206725" y="325969"/>
                  </a:cubicBezTo>
                  <a:cubicBezTo>
                    <a:pt x="184066" y="350115"/>
                    <a:pt x="155090" y="362188"/>
                    <a:pt x="119800" y="362188"/>
                  </a:cubicBezTo>
                  <a:cubicBezTo>
                    <a:pt x="84510" y="362188"/>
                    <a:pt x="55721" y="350487"/>
                    <a:pt x="33432" y="327084"/>
                  </a:cubicBezTo>
                  <a:cubicBezTo>
                    <a:pt x="11144" y="303681"/>
                    <a:pt x="0" y="276377"/>
                    <a:pt x="0" y="245173"/>
                  </a:cubicBezTo>
                  <a:cubicBezTo>
                    <a:pt x="0" y="230314"/>
                    <a:pt x="4829" y="210626"/>
                    <a:pt x="14487" y="186109"/>
                  </a:cubicBezTo>
                  <a:cubicBezTo>
                    <a:pt x="24145" y="161592"/>
                    <a:pt x="38076" y="129830"/>
                    <a:pt x="56278" y="90826"/>
                  </a:cubicBezTo>
                  <a:cubicBezTo>
                    <a:pt x="74480" y="51821"/>
                    <a:pt x="86182" y="28418"/>
                    <a:pt x="91382" y="20617"/>
                  </a:cubicBezTo>
                  <a:cubicBezTo>
                    <a:pt x="96583" y="12816"/>
                    <a:pt x="102155" y="7429"/>
                    <a:pt x="108099" y="4458"/>
                  </a:cubicBezTo>
                  <a:cubicBezTo>
                    <a:pt x="114042" y="1486"/>
                    <a:pt x="122029" y="0"/>
                    <a:pt x="132059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60000">
                  <a:schemeClr val="accent1"/>
                </a:gs>
              </a:gsLst>
              <a:lin ang="2700000" scaled="0"/>
            </a:gradFill>
            <a:ln w="5715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algn="ctr" defTabSz="913765">
                <a:defRPr sz="2000" b="1">
                  <a:solidFill>
                    <a:schemeClr val="bg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endParaRPr lang="zh-CN" altLang="en-US" dirty="0"/>
            </a:p>
          </p:txBody>
        </p:sp>
      </p:grp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研究创新点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9836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41057" y="2307104"/>
            <a:ext cx="10309885" cy="3366139"/>
            <a:chOff x="941057" y="2307104"/>
            <a:chExt cx="10309885" cy="3366139"/>
          </a:xfrm>
        </p:grpSpPr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2498F403-6329-4628-98D4-C6B75AA3842F}"/>
                </a:ext>
              </a:extLst>
            </p:cNvPr>
            <p:cNvSpPr/>
            <p:nvPr/>
          </p:nvSpPr>
          <p:spPr>
            <a:xfrm>
              <a:off x="941057" y="2665940"/>
              <a:ext cx="3143617" cy="814005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10000"/>
              </a:schemeClr>
            </a:solidFill>
            <a:ln w="12700" cap="rnd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60000"/>
                      <a:lumOff val="40000"/>
                      <a:alpha val="20000"/>
                    </a:schemeClr>
                  </a:gs>
                </a:gsLst>
                <a:lin ang="2700000" scaled="0"/>
              </a:gra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91440" tIns="45720" rIns="91440" bIns="45720" numCol="1" spcCol="0" rtlCol="0" fromWordArt="0" anchor="ctr" anchorCtr="0" forceAA="0" compatLnSpc="1">
              <a:spAutoFit/>
            </a:bodyPr>
            <a:lstStyle/>
            <a:p>
              <a:pPr algn="ctr" defTabSz="913765">
                <a:lnSpc>
                  <a:spcPct val="100000"/>
                </a:lnSpc>
              </a:pPr>
              <a:r>
                <a:rPr lang="en-GB" altLang="zh-CN" sz="1600" b="1" dirty="0">
                  <a:solidFill>
                    <a:schemeClr val="tx1"/>
                  </a:solidFill>
                </a:rPr>
                <a:t>新理论模型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392CEC47-9A03-4606-B1A2-ED0F1A615E4B}"/>
                </a:ext>
              </a:extLst>
            </p:cNvPr>
            <p:cNvSpPr txBox="1"/>
            <p:nvPr/>
          </p:nvSpPr>
          <p:spPr>
            <a:xfrm>
              <a:off x="941057" y="3676093"/>
              <a:ext cx="3143617" cy="1166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200"/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GB" altLang="zh-CN" sz="1200"/>
                <a:t>提出一种新的理论模型，对相关领域的理论发展具有重要的推动作用。</a:t>
              </a: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C0B39690-5A58-460E-BF61-0398A68FCAA4}"/>
                </a:ext>
              </a:extLst>
            </p:cNvPr>
            <p:cNvSpPr/>
            <p:nvPr/>
          </p:nvSpPr>
          <p:spPr>
            <a:xfrm>
              <a:off x="2230265" y="2307104"/>
              <a:ext cx="565200" cy="564981"/>
            </a:xfrm>
            <a:prstGeom prst="ellipse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60000">
                  <a:schemeClr val="accent1"/>
                </a:gs>
              </a:gsLst>
              <a:lin ang="2700000" scaled="0"/>
            </a:gradFill>
            <a:ln w="57150" cap="rnd">
              <a:noFill/>
              <a:prstDash val="solid"/>
              <a:round/>
            </a:ln>
            <a:effectLst>
              <a:outerShdw blurRad="76200" dist="50800" dir="5400000" algn="ctr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3765"/>
              <a:r>
                <a:rPr lang="en-GB" altLang="zh-CN" sz="1400" b="1" dirty="0">
                  <a:solidFill>
                    <a:srgbClr val="FFFFFF"/>
                  </a:solidFill>
                </a:rPr>
                <a:t>01</a:t>
              </a:r>
              <a:endParaRPr lang="zh-CN" alt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24" name="矩形: 圆角 23">
              <a:extLst>
                <a:ext uri="{FF2B5EF4-FFF2-40B4-BE49-F238E27FC236}">
                  <a16:creationId xmlns:a16="http://schemas.microsoft.com/office/drawing/2014/main" id="{ABF4F3AC-9EEF-44B9-83D5-78D6BF772BE6}"/>
                </a:ext>
              </a:extLst>
            </p:cNvPr>
            <p:cNvSpPr/>
            <p:nvPr/>
          </p:nvSpPr>
          <p:spPr>
            <a:xfrm>
              <a:off x="4524191" y="2665940"/>
              <a:ext cx="3143617" cy="814005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alpha val="10000"/>
              </a:schemeClr>
            </a:solidFill>
            <a:ln w="12700" cap="rnd">
              <a:gradFill>
                <a:gsLst>
                  <a:gs pos="0">
                    <a:schemeClr val="accent5"/>
                  </a:gs>
                  <a:gs pos="100000">
                    <a:schemeClr val="accent5">
                      <a:lumMod val="60000"/>
                      <a:lumOff val="40000"/>
                      <a:alpha val="20000"/>
                    </a:schemeClr>
                  </a:gs>
                </a:gsLst>
                <a:lin ang="2700000" scaled="0"/>
              </a:gra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91440" tIns="45720" rIns="91440" bIns="45720" numCol="1" spcCol="0" rtlCol="0" fromWordArt="0" anchor="ctr" anchorCtr="0" forceAA="0" compatLnSpc="1">
              <a:spAutoFit/>
            </a:bodyPr>
            <a:lstStyle/>
            <a:p>
              <a:pPr algn="ctr" defTabSz="913765">
                <a:lnSpc>
                  <a:spcPct val="100000"/>
                </a:lnSpc>
              </a:pPr>
              <a:r>
                <a:rPr lang="en-GB" altLang="zh-CN" sz="1600" b="1" dirty="0">
                  <a:solidFill>
                    <a:schemeClr val="tx1"/>
                  </a:solidFill>
                </a:rPr>
                <a:t>解决实际问题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F7CF75F8-9C1E-4402-AB99-0FFC0D8113AF}"/>
                </a:ext>
              </a:extLst>
            </p:cNvPr>
            <p:cNvSpPr txBox="1"/>
            <p:nvPr/>
          </p:nvSpPr>
          <p:spPr>
            <a:xfrm>
              <a:off x="4524191" y="3676093"/>
              <a:ext cx="3143617" cy="1997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GB" altLang="zh-CN" sz="1200" dirty="0"/>
                <a:t>在实验中发现了一些新的现象，为实际问题的解决方案的提供提供了重要的支持。</a:t>
              </a:r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34159FAF-2333-4828-9AFE-0A15DF006DBF}"/>
                </a:ext>
              </a:extLst>
            </p:cNvPr>
            <p:cNvSpPr/>
            <p:nvPr/>
          </p:nvSpPr>
          <p:spPr>
            <a:xfrm>
              <a:off x="5813399" y="2307104"/>
              <a:ext cx="565200" cy="564981"/>
            </a:xfrm>
            <a:prstGeom prst="ellipse">
              <a:avLst/>
            </a:prstGeom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60000">
                  <a:schemeClr val="accent5"/>
                </a:gs>
              </a:gsLst>
              <a:lin ang="2700000" scaled="0"/>
            </a:gradFill>
            <a:ln w="57150" cap="rnd">
              <a:noFill/>
              <a:prstDash val="solid"/>
              <a:round/>
            </a:ln>
            <a:effectLst>
              <a:outerShdw blurRad="76200" dist="50800" dir="5400000" algn="ctr" rotWithShape="0">
                <a:schemeClr val="accent5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3765"/>
              <a:r>
                <a:rPr lang="en-GB" altLang="zh-CN" sz="1400" b="1" dirty="0">
                  <a:solidFill>
                    <a:srgbClr val="FFFFFF"/>
                  </a:solidFill>
                </a:rPr>
                <a:t>02</a:t>
              </a:r>
              <a:endParaRPr lang="zh-CN" alt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28" name="矩形: 圆角 27">
              <a:extLst>
                <a:ext uri="{FF2B5EF4-FFF2-40B4-BE49-F238E27FC236}">
                  <a16:creationId xmlns:a16="http://schemas.microsoft.com/office/drawing/2014/main" id="{CF5F7A61-B36B-4447-961B-1420D95B39C7}"/>
                </a:ext>
              </a:extLst>
            </p:cNvPr>
            <p:cNvSpPr/>
            <p:nvPr/>
          </p:nvSpPr>
          <p:spPr>
            <a:xfrm>
              <a:off x="8107325" y="2665940"/>
              <a:ext cx="3143617" cy="814005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10000"/>
              </a:schemeClr>
            </a:solidFill>
            <a:ln w="12700" cap="rnd"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60000"/>
                      <a:lumOff val="40000"/>
                      <a:alpha val="20000"/>
                    </a:schemeClr>
                  </a:gs>
                </a:gsLst>
                <a:lin ang="2700000" scaled="0"/>
              </a:gra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91440" tIns="45720" rIns="91440" bIns="45720" numCol="1" spcCol="0" rtlCol="0" fromWordArt="0" anchor="ctr" anchorCtr="0" forceAA="0" compatLnSpc="1">
              <a:spAutoFit/>
            </a:bodyPr>
            <a:lstStyle/>
            <a:p>
              <a:pPr algn="ctr" defTabSz="913765">
                <a:lnSpc>
                  <a:spcPct val="100000"/>
                </a:lnSpc>
              </a:pPr>
              <a:r>
                <a:rPr lang="en-GB" altLang="zh-CN" sz="1600" b="1" dirty="0">
                  <a:solidFill>
                    <a:schemeClr val="tx1"/>
                  </a:solidFill>
                </a:rPr>
                <a:t>提供新思路</a:t>
              </a: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581B39F8-82A6-48CE-B75B-305C6954E645}"/>
                </a:ext>
              </a:extLst>
            </p:cNvPr>
            <p:cNvSpPr txBox="1"/>
            <p:nvPr/>
          </p:nvSpPr>
          <p:spPr>
            <a:xfrm>
              <a:off x="8107325" y="3676093"/>
              <a:ext cx="3143617" cy="1166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200"/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GB" altLang="zh-CN" sz="1200"/>
                <a:t>探索和应用了一些新的统计方法和技术，对相关领域的发展也有着重要的意义。</a:t>
              </a:r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9B93B30D-F85F-4F7E-851A-FFB2DC861B2A}"/>
                </a:ext>
              </a:extLst>
            </p:cNvPr>
            <p:cNvSpPr/>
            <p:nvPr/>
          </p:nvSpPr>
          <p:spPr>
            <a:xfrm>
              <a:off x="9396533" y="2307104"/>
              <a:ext cx="565200" cy="564981"/>
            </a:xfrm>
            <a:prstGeom prst="ellipse">
              <a:avLst/>
            </a:pr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60000">
                  <a:schemeClr val="accent2"/>
                </a:gs>
              </a:gsLst>
              <a:lin ang="2700000" scaled="0"/>
            </a:gradFill>
            <a:ln w="57150" cap="rnd">
              <a:noFill/>
              <a:prstDash val="solid"/>
              <a:round/>
            </a:ln>
            <a:effectLst>
              <a:outerShdw blurRad="76200" dist="50800" dir="5400000" algn="ctr" rotWithShape="0">
                <a:schemeClr val="accent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3765"/>
              <a:r>
                <a:rPr lang="en-GB" altLang="zh-CN" sz="1400" b="1" dirty="0">
                  <a:solidFill>
                    <a:srgbClr val="FFFFFF"/>
                  </a:solidFill>
                </a:rPr>
                <a:t>03</a:t>
              </a:r>
              <a:endParaRPr lang="zh-CN" altLang="en-US" sz="1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32" name="标题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学术贡献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9472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05.未来工作和展望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探讨研究未来发展方向和计划，展望成果的应用前景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1207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111382" y="-13023"/>
            <a:ext cx="12303382" cy="6871023"/>
            <a:chOff x="-111382" y="-13023"/>
            <a:chExt cx="12303382" cy="6871023"/>
          </a:xfrm>
        </p:grpSpPr>
        <p:sp>
          <p:nvSpPr>
            <p:cNvPr id="2" name="椭圆 1">
              <a:extLst>
                <a:ext uri="{FF2B5EF4-FFF2-40B4-BE49-F238E27FC236}">
                  <a16:creationId xmlns:a16="http://schemas.microsoft.com/office/drawing/2014/main" id="{8D74C67E-5D57-473E-9F7A-16500B79C30E}"/>
                </a:ext>
              </a:extLst>
            </p:cNvPr>
            <p:cNvSpPr/>
            <p:nvPr/>
          </p:nvSpPr>
          <p:spPr>
            <a:xfrm>
              <a:off x="-111382" y="-13023"/>
              <a:ext cx="2820812" cy="2820812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0"/>
                  </a:schemeClr>
                </a:gs>
                <a:gs pos="100000">
                  <a:schemeClr val="accent5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E25F06D5-1660-43C8-BF2B-40334D67DF0A}"/>
                </a:ext>
              </a:extLst>
            </p:cNvPr>
            <p:cNvSpPr/>
            <p:nvPr/>
          </p:nvSpPr>
          <p:spPr>
            <a:xfrm>
              <a:off x="865928" y="1376801"/>
              <a:ext cx="4687463" cy="584775"/>
            </a:xfrm>
            <a:prstGeom prst="rect">
              <a:avLst/>
            </a:prstGeom>
          </p:spPr>
          <p:txBody>
            <a:bodyPr wrap="square" anchor="b" anchorCtr="0">
              <a:spAutoFit/>
            </a:bodyPr>
            <a:lstStyle/>
            <a:p>
              <a:pPr>
                <a:lnSpc>
                  <a:spcPct val="100000"/>
                </a:lnSpc>
                <a:buSzPct val="25000"/>
              </a:pPr>
              <a:r>
                <a:rPr lang="en-US" altLang="zh-CN" sz="2400" b="1" dirty="0">
                  <a:solidFill>
                    <a:schemeClr val="tx1"/>
                  </a:solidFill>
                </a:rPr>
                <a:t>研究和实践计划</a:t>
              </a:r>
            </a:p>
          </p:txBody>
        </p: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458689A6-A078-4EC3-82EE-2A1A9408BD7F}"/>
                </a:ext>
              </a:extLst>
            </p:cNvPr>
            <p:cNvGrpSpPr/>
            <p:nvPr/>
          </p:nvGrpSpPr>
          <p:grpSpPr>
            <a:xfrm>
              <a:off x="846913" y="3593641"/>
              <a:ext cx="2833416" cy="1572046"/>
              <a:chOff x="1227913" y="3625417"/>
              <a:chExt cx="2833416" cy="1572046"/>
            </a:xfrm>
          </p:grpSpPr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C684B5E-E2E6-4D6D-89F8-93F492787FE5}"/>
                  </a:ext>
                </a:extLst>
              </p:cNvPr>
              <p:cNvSpPr txBox="1"/>
              <p:nvPr/>
            </p:nvSpPr>
            <p:spPr>
              <a:xfrm flipH="1">
                <a:off x="1243249" y="3689443"/>
                <a:ext cx="2818080" cy="369332"/>
              </a:xfrm>
              <a:prstGeom prst="rect">
                <a:avLst/>
              </a:prstGeom>
              <a:noFill/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40" tIns="45720" rIns="91440" bIns="45720" numCol="1" spcCol="0" rtlCol="0" fromWordArt="0" anchor="b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zh-CN"/>
                </a:defPPr>
                <a:lvl1pPr algn="ctr" defTabSz="914354">
                  <a:defRPr sz="1400" b="1">
                    <a:solidFill>
                      <a:schemeClr val="tx1">
                        <a:lumMod val="90000"/>
                        <a:lumOff val="10000"/>
                      </a:schemeClr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l">
                  <a:lnSpc>
                    <a:spcPct val="100000"/>
                  </a:lnSpc>
                </a:pPr>
                <a:r>
                  <a:rPr lang="en-US" altLang="zh-CN" sz="1600" dirty="0">
                    <a:solidFill>
                      <a:schemeClr val="tx1"/>
                    </a:solidFill>
                  </a:rPr>
                  <a:t>开展新的实验</a:t>
                </a:r>
              </a:p>
            </p:txBody>
          </p: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4C6EFE1F-12F8-4634-BDBA-B34F693ED4B8}"/>
                  </a:ext>
                </a:extLst>
              </p:cNvPr>
              <p:cNvSpPr/>
              <p:nvPr/>
            </p:nvSpPr>
            <p:spPr>
              <a:xfrm flipH="1">
                <a:off x="1227913" y="4441166"/>
                <a:ext cx="2818080" cy="756297"/>
              </a:xfrm>
              <a:prstGeom prst="rect">
                <a:avLst/>
              </a:prstGeom>
            </p:spPr>
            <p:txBody>
              <a:bodyPr wrap="square" anchor="t" anchorCtr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fr-FR" altLang="zh-CN" sz="1200" dirty="0"/>
                  <a:t>继续探索研究领域的新技术和知识，提高研究水平。</a:t>
                </a:r>
              </a:p>
            </p:txBody>
          </p:sp>
          <p:sp>
            <p:nvSpPr>
              <p:cNvPr id="22" name="任意多边形: 形状 21">
                <a:extLst>
                  <a:ext uri="{FF2B5EF4-FFF2-40B4-BE49-F238E27FC236}">
                    <a16:creationId xmlns:a16="http://schemas.microsoft.com/office/drawing/2014/main" id="{C89C3038-3363-4F13-AB08-749F1B04F8BF}"/>
                  </a:ext>
                </a:extLst>
              </p:cNvPr>
              <p:cNvSpPr/>
              <p:nvPr/>
            </p:nvSpPr>
            <p:spPr bwMode="auto">
              <a:xfrm>
                <a:off x="3436394" y="3625417"/>
                <a:ext cx="529468" cy="587325"/>
              </a:xfrm>
              <a:custGeom>
                <a:avLst/>
                <a:gdLst>
                  <a:gd name="connsiteX0" fmla="*/ 362430 w 495300"/>
                  <a:gd name="connsiteY0" fmla="*/ 621 h 533400"/>
                  <a:gd name="connsiteX1" fmla="*/ 400530 w 495300"/>
                  <a:gd name="connsiteY1" fmla="*/ 38721 h 533400"/>
                  <a:gd name="connsiteX2" fmla="*/ 400530 w 495300"/>
                  <a:gd name="connsiteY2" fmla="*/ 38721 h 533400"/>
                  <a:gd name="connsiteX3" fmla="*/ 400530 w 495300"/>
                  <a:gd name="connsiteY3" fmla="*/ 124446 h 533400"/>
                  <a:gd name="connsiteX4" fmla="*/ 362430 w 495300"/>
                  <a:gd name="connsiteY4" fmla="*/ 162546 h 533400"/>
                  <a:gd name="connsiteX5" fmla="*/ 362430 w 495300"/>
                  <a:gd name="connsiteY5" fmla="*/ 162546 h 533400"/>
                  <a:gd name="connsiteX6" fmla="*/ 257655 w 495300"/>
                  <a:gd name="connsiteY6" fmla="*/ 162546 h 533400"/>
                  <a:gd name="connsiteX7" fmla="*/ 257655 w 495300"/>
                  <a:gd name="connsiteY7" fmla="*/ 295896 h 533400"/>
                  <a:gd name="connsiteX8" fmla="*/ 419580 w 495300"/>
                  <a:gd name="connsiteY8" fmla="*/ 295896 h 533400"/>
                  <a:gd name="connsiteX9" fmla="*/ 457680 w 495300"/>
                  <a:gd name="connsiteY9" fmla="*/ 332091 h 533400"/>
                  <a:gd name="connsiteX10" fmla="*/ 457680 w 495300"/>
                  <a:gd name="connsiteY10" fmla="*/ 333996 h 533400"/>
                  <a:gd name="connsiteX11" fmla="*/ 457680 w 495300"/>
                  <a:gd name="connsiteY11" fmla="*/ 438771 h 533400"/>
                  <a:gd name="connsiteX12" fmla="*/ 467205 w 495300"/>
                  <a:gd name="connsiteY12" fmla="*/ 438771 h 533400"/>
                  <a:gd name="connsiteX13" fmla="*/ 495780 w 495300"/>
                  <a:gd name="connsiteY13" fmla="*/ 465441 h 533400"/>
                  <a:gd name="connsiteX14" fmla="*/ 495780 w 495300"/>
                  <a:gd name="connsiteY14" fmla="*/ 467346 h 533400"/>
                  <a:gd name="connsiteX15" fmla="*/ 495780 w 495300"/>
                  <a:gd name="connsiteY15" fmla="*/ 505446 h 533400"/>
                  <a:gd name="connsiteX16" fmla="*/ 467205 w 495300"/>
                  <a:gd name="connsiteY16" fmla="*/ 534021 h 533400"/>
                  <a:gd name="connsiteX17" fmla="*/ 467205 w 495300"/>
                  <a:gd name="connsiteY17" fmla="*/ 534021 h 533400"/>
                  <a:gd name="connsiteX18" fmla="*/ 429105 w 495300"/>
                  <a:gd name="connsiteY18" fmla="*/ 534021 h 533400"/>
                  <a:gd name="connsiteX19" fmla="*/ 400530 w 495300"/>
                  <a:gd name="connsiteY19" fmla="*/ 505446 h 533400"/>
                  <a:gd name="connsiteX20" fmla="*/ 400530 w 495300"/>
                  <a:gd name="connsiteY20" fmla="*/ 505446 h 533400"/>
                  <a:gd name="connsiteX21" fmla="*/ 400530 w 495300"/>
                  <a:gd name="connsiteY21" fmla="*/ 467346 h 533400"/>
                  <a:gd name="connsiteX22" fmla="*/ 429105 w 495300"/>
                  <a:gd name="connsiteY22" fmla="*/ 438771 h 533400"/>
                  <a:gd name="connsiteX23" fmla="*/ 429105 w 495300"/>
                  <a:gd name="connsiteY23" fmla="*/ 438771 h 533400"/>
                  <a:gd name="connsiteX24" fmla="*/ 438630 w 495300"/>
                  <a:gd name="connsiteY24" fmla="*/ 438771 h 533400"/>
                  <a:gd name="connsiteX25" fmla="*/ 438630 w 495300"/>
                  <a:gd name="connsiteY25" fmla="*/ 333996 h 533400"/>
                  <a:gd name="connsiteX26" fmla="*/ 420533 w 495300"/>
                  <a:gd name="connsiteY26" fmla="*/ 314946 h 533400"/>
                  <a:gd name="connsiteX27" fmla="*/ 419580 w 495300"/>
                  <a:gd name="connsiteY27" fmla="*/ 314946 h 533400"/>
                  <a:gd name="connsiteX28" fmla="*/ 257655 w 495300"/>
                  <a:gd name="connsiteY28" fmla="*/ 314946 h 533400"/>
                  <a:gd name="connsiteX29" fmla="*/ 257655 w 495300"/>
                  <a:gd name="connsiteY29" fmla="*/ 438771 h 533400"/>
                  <a:gd name="connsiteX30" fmla="*/ 267180 w 495300"/>
                  <a:gd name="connsiteY30" fmla="*/ 438771 h 533400"/>
                  <a:gd name="connsiteX31" fmla="*/ 295755 w 495300"/>
                  <a:gd name="connsiteY31" fmla="*/ 465441 h 533400"/>
                  <a:gd name="connsiteX32" fmla="*/ 295755 w 495300"/>
                  <a:gd name="connsiteY32" fmla="*/ 467346 h 533400"/>
                  <a:gd name="connsiteX33" fmla="*/ 295755 w 495300"/>
                  <a:gd name="connsiteY33" fmla="*/ 505446 h 533400"/>
                  <a:gd name="connsiteX34" fmla="*/ 267180 w 495300"/>
                  <a:gd name="connsiteY34" fmla="*/ 534021 h 533400"/>
                  <a:gd name="connsiteX35" fmla="*/ 267180 w 495300"/>
                  <a:gd name="connsiteY35" fmla="*/ 534021 h 533400"/>
                  <a:gd name="connsiteX36" fmla="*/ 229080 w 495300"/>
                  <a:gd name="connsiteY36" fmla="*/ 534021 h 533400"/>
                  <a:gd name="connsiteX37" fmla="*/ 200505 w 495300"/>
                  <a:gd name="connsiteY37" fmla="*/ 505446 h 533400"/>
                  <a:gd name="connsiteX38" fmla="*/ 200505 w 495300"/>
                  <a:gd name="connsiteY38" fmla="*/ 505446 h 533400"/>
                  <a:gd name="connsiteX39" fmla="*/ 200505 w 495300"/>
                  <a:gd name="connsiteY39" fmla="*/ 467346 h 533400"/>
                  <a:gd name="connsiteX40" fmla="*/ 229080 w 495300"/>
                  <a:gd name="connsiteY40" fmla="*/ 438771 h 533400"/>
                  <a:gd name="connsiteX41" fmla="*/ 229080 w 495300"/>
                  <a:gd name="connsiteY41" fmla="*/ 438771 h 533400"/>
                  <a:gd name="connsiteX42" fmla="*/ 238605 w 495300"/>
                  <a:gd name="connsiteY42" fmla="*/ 438771 h 533400"/>
                  <a:gd name="connsiteX43" fmla="*/ 238605 w 495300"/>
                  <a:gd name="connsiteY43" fmla="*/ 314946 h 533400"/>
                  <a:gd name="connsiteX44" fmla="*/ 76680 w 495300"/>
                  <a:gd name="connsiteY44" fmla="*/ 314946 h 533400"/>
                  <a:gd name="connsiteX45" fmla="*/ 57630 w 495300"/>
                  <a:gd name="connsiteY45" fmla="*/ 333044 h 533400"/>
                  <a:gd name="connsiteX46" fmla="*/ 57630 w 495300"/>
                  <a:gd name="connsiteY46" fmla="*/ 333996 h 533400"/>
                  <a:gd name="connsiteX47" fmla="*/ 57630 w 495300"/>
                  <a:gd name="connsiteY47" fmla="*/ 438771 h 533400"/>
                  <a:gd name="connsiteX48" fmla="*/ 67155 w 495300"/>
                  <a:gd name="connsiteY48" fmla="*/ 438771 h 533400"/>
                  <a:gd name="connsiteX49" fmla="*/ 95730 w 495300"/>
                  <a:gd name="connsiteY49" fmla="*/ 465441 h 533400"/>
                  <a:gd name="connsiteX50" fmla="*/ 95730 w 495300"/>
                  <a:gd name="connsiteY50" fmla="*/ 467346 h 533400"/>
                  <a:gd name="connsiteX51" fmla="*/ 95730 w 495300"/>
                  <a:gd name="connsiteY51" fmla="*/ 505446 h 533400"/>
                  <a:gd name="connsiteX52" fmla="*/ 67155 w 495300"/>
                  <a:gd name="connsiteY52" fmla="*/ 534021 h 533400"/>
                  <a:gd name="connsiteX53" fmla="*/ 67155 w 495300"/>
                  <a:gd name="connsiteY53" fmla="*/ 534021 h 533400"/>
                  <a:gd name="connsiteX54" fmla="*/ 29055 w 495300"/>
                  <a:gd name="connsiteY54" fmla="*/ 534021 h 533400"/>
                  <a:gd name="connsiteX55" fmla="*/ 480 w 495300"/>
                  <a:gd name="connsiteY55" fmla="*/ 505446 h 533400"/>
                  <a:gd name="connsiteX56" fmla="*/ 480 w 495300"/>
                  <a:gd name="connsiteY56" fmla="*/ 505446 h 533400"/>
                  <a:gd name="connsiteX57" fmla="*/ 480 w 495300"/>
                  <a:gd name="connsiteY57" fmla="*/ 467346 h 533400"/>
                  <a:gd name="connsiteX58" fmla="*/ 29055 w 495300"/>
                  <a:gd name="connsiteY58" fmla="*/ 438771 h 533400"/>
                  <a:gd name="connsiteX59" fmla="*/ 29055 w 495300"/>
                  <a:gd name="connsiteY59" fmla="*/ 438771 h 533400"/>
                  <a:gd name="connsiteX60" fmla="*/ 38580 w 495300"/>
                  <a:gd name="connsiteY60" fmla="*/ 438771 h 533400"/>
                  <a:gd name="connsiteX61" fmla="*/ 38580 w 495300"/>
                  <a:gd name="connsiteY61" fmla="*/ 333996 h 533400"/>
                  <a:gd name="connsiteX62" fmla="*/ 74775 w 495300"/>
                  <a:gd name="connsiteY62" fmla="*/ 295896 h 533400"/>
                  <a:gd name="connsiteX63" fmla="*/ 76680 w 495300"/>
                  <a:gd name="connsiteY63" fmla="*/ 295896 h 533400"/>
                  <a:gd name="connsiteX64" fmla="*/ 238605 w 495300"/>
                  <a:gd name="connsiteY64" fmla="*/ 295896 h 533400"/>
                  <a:gd name="connsiteX65" fmla="*/ 238605 w 495300"/>
                  <a:gd name="connsiteY65" fmla="*/ 162546 h 533400"/>
                  <a:gd name="connsiteX66" fmla="*/ 133830 w 495300"/>
                  <a:gd name="connsiteY66" fmla="*/ 162546 h 533400"/>
                  <a:gd name="connsiteX67" fmla="*/ 95730 w 495300"/>
                  <a:gd name="connsiteY67" fmla="*/ 126351 h 533400"/>
                  <a:gd name="connsiteX68" fmla="*/ 95730 w 495300"/>
                  <a:gd name="connsiteY68" fmla="*/ 124446 h 533400"/>
                  <a:gd name="connsiteX69" fmla="*/ 95730 w 495300"/>
                  <a:gd name="connsiteY69" fmla="*/ 38721 h 533400"/>
                  <a:gd name="connsiteX70" fmla="*/ 133830 w 495300"/>
                  <a:gd name="connsiteY70" fmla="*/ 621 h 533400"/>
                  <a:gd name="connsiteX71" fmla="*/ 133830 w 495300"/>
                  <a:gd name="connsiteY71" fmla="*/ 621 h 533400"/>
                  <a:gd name="connsiteX72" fmla="*/ 362430 w 495300"/>
                  <a:gd name="connsiteY72" fmla="*/ 621 h 533400"/>
                  <a:gd name="connsiteX73" fmla="*/ 67155 w 495300"/>
                  <a:gd name="connsiteY73" fmla="*/ 457821 h 533400"/>
                  <a:gd name="connsiteX74" fmla="*/ 29055 w 495300"/>
                  <a:gd name="connsiteY74" fmla="*/ 457821 h 533400"/>
                  <a:gd name="connsiteX75" fmla="*/ 19530 w 495300"/>
                  <a:gd name="connsiteY75" fmla="*/ 467346 h 533400"/>
                  <a:gd name="connsiteX76" fmla="*/ 19530 w 495300"/>
                  <a:gd name="connsiteY76" fmla="*/ 467346 h 533400"/>
                  <a:gd name="connsiteX77" fmla="*/ 19530 w 495300"/>
                  <a:gd name="connsiteY77" fmla="*/ 505446 h 533400"/>
                  <a:gd name="connsiteX78" fmla="*/ 29055 w 495300"/>
                  <a:gd name="connsiteY78" fmla="*/ 514971 h 533400"/>
                  <a:gd name="connsiteX79" fmla="*/ 29055 w 495300"/>
                  <a:gd name="connsiteY79" fmla="*/ 514971 h 533400"/>
                  <a:gd name="connsiteX80" fmla="*/ 67155 w 495300"/>
                  <a:gd name="connsiteY80" fmla="*/ 514971 h 533400"/>
                  <a:gd name="connsiteX81" fmla="*/ 76680 w 495300"/>
                  <a:gd name="connsiteY81" fmla="*/ 505446 h 533400"/>
                  <a:gd name="connsiteX82" fmla="*/ 76680 w 495300"/>
                  <a:gd name="connsiteY82" fmla="*/ 505446 h 533400"/>
                  <a:gd name="connsiteX83" fmla="*/ 76680 w 495300"/>
                  <a:gd name="connsiteY83" fmla="*/ 467346 h 533400"/>
                  <a:gd name="connsiteX84" fmla="*/ 67155 w 495300"/>
                  <a:gd name="connsiteY84" fmla="*/ 457821 h 533400"/>
                  <a:gd name="connsiteX85" fmla="*/ 67155 w 495300"/>
                  <a:gd name="connsiteY85" fmla="*/ 457821 h 533400"/>
                  <a:gd name="connsiteX86" fmla="*/ 267180 w 495300"/>
                  <a:gd name="connsiteY86" fmla="*/ 457821 h 533400"/>
                  <a:gd name="connsiteX87" fmla="*/ 229080 w 495300"/>
                  <a:gd name="connsiteY87" fmla="*/ 457821 h 533400"/>
                  <a:gd name="connsiteX88" fmla="*/ 219555 w 495300"/>
                  <a:gd name="connsiteY88" fmla="*/ 467346 h 533400"/>
                  <a:gd name="connsiteX89" fmla="*/ 219555 w 495300"/>
                  <a:gd name="connsiteY89" fmla="*/ 467346 h 533400"/>
                  <a:gd name="connsiteX90" fmla="*/ 219555 w 495300"/>
                  <a:gd name="connsiteY90" fmla="*/ 505446 h 533400"/>
                  <a:gd name="connsiteX91" fmla="*/ 229080 w 495300"/>
                  <a:gd name="connsiteY91" fmla="*/ 514971 h 533400"/>
                  <a:gd name="connsiteX92" fmla="*/ 229080 w 495300"/>
                  <a:gd name="connsiteY92" fmla="*/ 514971 h 533400"/>
                  <a:gd name="connsiteX93" fmla="*/ 267180 w 495300"/>
                  <a:gd name="connsiteY93" fmla="*/ 514971 h 533400"/>
                  <a:gd name="connsiteX94" fmla="*/ 276705 w 495300"/>
                  <a:gd name="connsiteY94" fmla="*/ 505446 h 533400"/>
                  <a:gd name="connsiteX95" fmla="*/ 276705 w 495300"/>
                  <a:gd name="connsiteY95" fmla="*/ 505446 h 533400"/>
                  <a:gd name="connsiteX96" fmla="*/ 276705 w 495300"/>
                  <a:gd name="connsiteY96" fmla="*/ 467346 h 533400"/>
                  <a:gd name="connsiteX97" fmla="*/ 267180 w 495300"/>
                  <a:gd name="connsiteY97" fmla="*/ 457821 h 533400"/>
                  <a:gd name="connsiteX98" fmla="*/ 267180 w 495300"/>
                  <a:gd name="connsiteY98" fmla="*/ 457821 h 533400"/>
                  <a:gd name="connsiteX99" fmla="*/ 467205 w 495300"/>
                  <a:gd name="connsiteY99" fmla="*/ 457821 h 533400"/>
                  <a:gd name="connsiteX100" fmla="*/ 429105 w 495300"/>
                  <a:gd name="connsiteY100" fmla="*/ 457821 h 533400"/>
                  <a:gd name="connsiteX101" fmla="*/ 419580 w 495300"/>
                  <a:gd name="connsiteY101" fmla="*/ 467346 h 533400"/>
                  <a:gd name="connsiteX102" fmla="*/ 419580 w 495300"/>
                  <a:gd name="connsiteY102" fmla="*/ 467346 h 533400"/>
                  <a:gd name="connsiteX103" fmla="*/ 419580 w 495300"/>
                  <a:gd name="connsiteY103" fmla="*/ 505446 h 533400"/>
                  <a:gd name="connsiteX104" fmla="*/ 429105 w 495300"/>
                  <a:gd name="connsiteY104" fmla="*/ 514971 h 533400"/>
                  <a:gd name="connsiteX105" fmla="*/ 429105 w 495300"/>
                  <a:gd name="connsiteY105" fmla="*/ 514971 h 533400"/>
                  <a:gd name="connsiteX106" fmla="*/ 467205 w 495300"/>
                  <a:gd name="connsiteY106" fmla="*/ 514971 h 533400"/>
                  <a:gd name="connsiteX107" fmla="*/ 476730 w 495300"/>
                  <a:gd name="connsiteY107" fmla="*/ 505446 h 533400"/>
                  <a:gd name="connsiteX108" fmla="*/ 476730 w 495300"/>
                  <a:gd name="connsiteY108" fmla="*/ 505446 h 533400"/>
                  <a:gd name="connsiteX109" fmla="*/ 476730 w 495300"/>
                  <a:gd name="connsiteY109" fmla="*/ 467346 h 533400"/>
                  <a:gd name="connsiteX110" fmla="*/ 467205 w 495300"/>
                  <a:gd name="connsiteY110" fmla="*/ 457821 h 533400"/>
                  <a:gd name="connsiteX111" fmla="*/ 467205 w 495300"/>
                  <a:gd name="connsiteY111" fmla="*/ 457821 h 533400"/>
                  <a:gd name="connsiteX112" fmla="*/ 362430 w 495300"/>
                  <a:gd name="connsiteY112" fmla="*/ 19671 h 533400"/>
                  <a:gd name="connsiteX113" fmla="*/ 133830 w 495300"/>
                  <a:gd name="connsiteY113" fmla="*/ 19671 h 533400"/>
                  <a:gd name="connsiteX114" fmla="*/ 114780 w 495300"/>
                  <a:gd name="connsiteY114" fmla="*/ 38721 h 533400"/>
                  <a:gd name="connsiteX115" fmla="*/ 114780 w 495300"/>
                  <a:gd name="connsiteY115" fmla="*/ 38721 h 533400"/>
                  <a:gd name="connsiteX116" fmla="*/ 114780 w 495300"/>
                  <a:gd name="connsiteY116" fmla="*/ 124446 h 533400"/>
                  <a:gd name="connsiteX117" fmla="*/ 133830 w 495300"/>
                  <a:gd name="connsiteY117" fmla="*/ 143496 h 533400"/>
                  <a:gd name="connsiteX118" fmla="*/ 133830 w 495300"/>
                  <a:gd name="connsiteY118" fmla="*/ 143496 h 533400"/>
                  <a:gd name="connsiteX119" fmla="*/ 362430 w 495300"/>
                  <a:gd name="connsiteY119" fmla="*/ 143496 h 533400"/>
                  <a:gd name="connsiteX120" fmla="*/ 381480 w 495300"/>
                  <a:gd name="connsiteY120" fmla="*/ 124446 h 533400"/>
                  <a:gd name="connsiteX121" fmla="*/ 381480 w 495300"/>
                  <a:gd name="connsiteY121" fmla="*/ 124446 h 533400"/>
                  <a:gd name="connsiteX122" fmla="*/ 381480 w 495300"/>
                  <a:gd name="connsiteY122" fmla="*/ 38721 h 533400"/>
                  <a:gd name="connsiteX123" fmla="*/ 362430 w 495300"/>
                  <a:gd name="connsiteY123" fmla="*/ 19671 h 533400"/>
                  <a:gd name="connsiteX124" fmla="*/ 362430 w 495300"/>
                  <a:gd name="connsiteY124" fmla="*/ 19671 h 533400"/>
                  <a:gd name="connsiteX125" fmla="*/ 157643 w 495300"/>
                  <a:gd name="connsiteY125" fmla="*/ 86346 h 533400"/>
                  <a:gd name="connsiteX126" fmla="*/ 171930 w 495300"/>
                  <a:gd name="connsiteY126" fmla="*/ 100634 h 533400"/>
                  <a:gd name="connsiteX127" fmla="*/ 157643 w 495300"/>
                  <a:gd name="connsiteY127" fmla="*/ 114921 h 533400"/>
                  <a:gd name="connsiteX128" fmla="*/ 143355 w 495300"/>
                  <a:gd name="connsiteY128" fmla="*/ 100634 h 533400"/>
                  <a:gd name="connsiteX129" fmla="*/ 157643 w 495300"/>
                  <a:gd name="connsiteY129" fmla="*/ 86346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</a:cxnLst>
                <a:rect l="l" t="t" r="r" b="b"/>
                <a:pathLst>
                  <a:path w="495300" h="533400">
                    <a:moveTo>
                      <a:pt x="362430" y="621"/>
                    </a:moveTo>
                    <a:cubicBezTo>
                      <a:pt x="383385" y="621"/>
                      <a:pt x="400530" y="17766"/>
                      <a:pt x="400530" y="38721"/>
                    </a:cubicBezTo>
                    <a:lnTo>
                      <a:pt x="400530" y="38721"/>
                    </a:lnTo>
                    <a:lnTo>
                      <a:pt x="400530" y="124446"/>
                    </a:lnTo>
                    <a:cubicBezTo>
                      <a:pt x="400530" y="145401"/>
                      <a:pt x="383385" y="162546"/>
                      <a:pt x="362430" y="162546"/>
                    </a:cubicBezTo>
                    <a:lnTo>
                      <a:pt x="362430" y="162546"/>
                    </a:lnTo>
                    <a:lnTo>
                      <a:pt x="257655" y="162546"/>
                    </a:lnTo>
                    <a:lnTo>
                      <a:pt x="257655" y="295896"/>
                    </a:lnTo>
                    <a:lnTo>
                      <a:pt x="419580" y="295896"/>
                    </a:lnTo>
                    <a:cubicBezTo>
                      <a:pt x="439583" y="295896"/>
                      <a:pt x="456727" y="312089"/>
                      <a:pt x="457680" y="332091"/>
                    </a:cubicBezTo>
                    <a:lnTo>
                      <a:pt x="457680" y="333996"/>
                    </a:lnTo>
                    <a:lnTo>
                      <a:pt x="457680" y="438771"/>
                    </a:lnTo>
                    <a:lnTo>
                      <a:pt x="467205" y="438771"/>
                    </a:lnTo>
                    <a:cubicBezTo>
                      <a:pt x="482445" y="438771"/>
                      <a:pt x="494827" y="450201"/>
                      <a:pt x="495780" y="465441"/>
                    </a:cubicBezTo>
                    <a:lnTo>
                      <a:pt x="495780" y="467346"/>
                    </a:lnTo>
                    <a:lnTo>
                      <a:pt x="495780" y="505446"/>
                    </a:lnTo>
                    <a:cubicBezTo>
                      <a:pt x="495780" y="521639"/>
                      <a:pt x="483398" y="534021"/>
                      <a:pt x="467205" y="534021"/>
                    </a:cubicBezTo>
                    <a:lnTo>
                      <a:pt x="467205" y="534021"/>
                    </a:lnTo>
                    <a:lnTo>
                      <a:pt x="429105" y="534021"/>
                    </a:lnTo>
                    <a:cubicBezTo>
                      <a:pt x="412912" y="534021"/>
                      <a:pt x="400530" y="521639"/>
                      <a:pt x="400530" y="505446"/>
                    </a:cubicBezTo>
                    <a:lnTo>
                      <a:pt x="400530" y="505446"/>
                    </a:lnTo>
                    <a:lnTo>
                      <a:pt x="400530" y="467346"/>
                    </a:lnTo>
                    <a:cubicBezTo>
                      <a:pt x="400530" y="451153"/>
                      <a:pt x="412912" y="438771"/>
                      <a:pt x="429105" y="438771"/>
                    </a:cubicBezTo>
                    <a:lnTo>
                      <a:pt x="429105" y="438771"/>
                    </a:lnTo>
                    <a:lnTo>
                      <a:pt x="438630" y="438771"/>
                    </a:lnTo>
                    <a:lnTo>
                      <a:pt x="438630" y="333996"/>
                    </a:lnTo>
                    <a:cubicBezTo>
                      <a:pt x="438630" y="323519"/>
                      <a:pt x="431010" y="315898"/>
                      <a:pt x="420533" y="314946"/>
                    </a:cubicBezTo>
                    <a:lnTo>
                      <a:pt x="419580" y="314946"/>
                    </a:lnTo>
                    <a:lnTo>
                      <a:pt x="257655" y="314946"/>
                    </a:lnTo>
                    <a:lnTo>
                      <a:pt x="257655" y="438771"/>
                    </a:lnTo>
                    <a:lnTo>
                      <a:pt x="267180" y="438771"/>
                    </a:lnTo>
                    <a:cubicBezTo>
                      <a:pt x="282420" y="438771"/>
                      <a:pt x="294802" y="450201"/>
                      <a:pt x="295755" y="465441"/>
                    </a:cubicBezTo>
                    <a:lnTo>
                      <a:pt x="295755" y="467346"/>
                    </a:lnTo>
                    <a:lnTo>
                      <a:pt x="295755" y="505446"/>
                    </a:lnTo>
                    <a:cubicBezTo>
                      <a:pt x="295755" y="521639"/>
                      <a:pt x="283373" y="534021"/>
                      <a:pt x="267180" y="534021"/>
                    </a:cubicBezTo>
                    <a:lnTo>
                      <a:pt x="267180" y="534021"/>
                    </a:lnTo>
                    <a:lnTo>
                      <a:pt x="229080" y="534021"/>
                    </a:lnTo>
                    <a:cubicBezTo>
                      <a:pt x="212887" y="534021"/>
                      <a:pt x="200505" y="521639"/>
                      <a:pt x="200505" y="505446"/>
                    </a:cubicBezTo>
                    <a:lnTo>
                      <a:pt x="200505" y="505446"/>
                    </a:lnTo>
                    <a:lnTo>
                      <a:pt x="200505" y="467346"/>
                    </a:lnTo>
                    <a:cubicBezTo>
                      <a:pt x="200505" y="451153"/>
                      <a:pt x="212887" y="438771"/>
                      <a:pt x="229080" y="438771"/>
                    </a:cubicBezTo>
                    <a:lnTo>
                      <a:pt x="229080" y="438771"/>
                    </a:lnTo>
                    <a:lnTo>
                      <a:pt x="238605" y="438771"/>
                    </a:lnTo>
                    <a:lnTo>
                      <a:pt x="238605" y="314946"/>
                    </a:lnTo>
                    <a:lnTo>
                      <a:pt x="76680" y="314946"/>
                    </a:lnTo>
                    <a:cubicBezTo>
                      <a:pt x="66202" y="314946"/>
                      <a:pt x="58583" y="322566"/>
                      <a:pt x="57630" y="333044"/>
                    </a:cubicBezTo>
                    <a:lnTo>
                      <a:pt x="57630" y="333996"/>
                    </a:lnTo>
                    <a:lnTo>
                      <a:pt x="57630" y="438771"/>
                    </a:lnTo>
                    <a:lnTo>
                      <a:pt x="67155" y="438771"/>
                    </a:lnTo>
                    <a:cubicBezTo>
                      <a:pt x="82395" y="438771"/>
                      <a:pt x="94777" y="450201"/>
                      <a:pt x="95730" y="465441"/>
                    </a:cubicBezTo>
                    <a:lnTo>
                      <a:pt x="95730" y="467346"/>
                    </a:lnTo>
                    <a:lnTo>
                      <a:pt x="95730" y="505446"/>
                    </a:lnTo>
                    <a:cubicBezTo>
                      <a:pt x="95730" y="521639"/>
                      <a:pt x="83348" y="534021"/>
                      <a:pt x="67155" y="534021"/>
                    </a:cubicBezTo>
                    <a:lnTo>
                      <a:pt x="67155" y="534021"/>
                    </a:lnTo>
                    <a:lnTo>
                      <a:pt x="29055" y="534021"/>
                    </a:lnTo>
                    <a:cubicBezTo>
                      <a:pt x="12862" y="534021"/>
                      <a:pt x="480" y="521639"/>
                      <a:pt x="480" y="505446"/>
                    </a:cubicBezTo>
                    <a:lnTo>
                      <a:pt x="480" y="505446"/>
                    </a:lnTo>
                    <a:lnTo>
                      <a:pt x="480" y="467346"/>
                    </a:lnTo>
                    <a:cubicBezTo>
                      <a:pt x="480" y="451153"/>
                      <a:pt x="12862" y="438771"/>
                      <a:pt x="29055" y="438771"/>
                    </a:cubicBezTo>
                    <a:lnTo>
                      <a:pt x="29055" y="438771"/>
                    </a:lnTo>
                    <a:lnTo>
                      <a:pt x="38580" y="438771"/>
                    </a:lnTo>
                    <a:lnTo>
                      <a:pt x="38580" y="333996"/>
                    </a:lnTo>
                    <a:cubicBezTo>
                      <a:pt x="38580" y="313994"/>
                      <a:pt x="54773" y="296848"/>
                      <a:pt x="74775" y="295896"/>
                    </a:cubicBezTo>
                    <a:lnTo>
                      <a:pt x="76680" y="295896"/>
                    </a:lnTo>
                    <a:lnTo>
                      <a:pt x="238605" y="295896"/>
                    </a:lnTo>
                    <a:lnTo>
                      <a:pt x="238605" y="162546"/>
                    </a:lnTo>
                    <a:lnTo>
                      <a:pt x="133830" y="162546"/>
                    </a:lnTo>
                    <a:cubicBezTo>
                      <a:pt x="113827" y="162546"/>
                      <a:pt x="96683" y="146353"/>
                      <a:pt x="95730" y="126351"/>
                    </a:cubicBezTo>
                    <a:lnTo>
                      <a:pt x="95730" y="124446"/>
                    </a:lnTo>
                    <a:lnTo>
                      <a:pt x="95730" y="38721"/>
                    </a:lnTo>
                    <a:cubicBezTo>
                      <a:pt x="95730" y="17766"/>
                      <a:pt x="112875" y="621"/>
                      <a:pt x="133830" y="621"/>
                    </a:cubicBezTo>
                    <a:lnTo>
                      <a:pt x="133830" y="621"/>
                    </a:lnTo>
                    <a:lnTo>
                      <a:pt x="362430" y="621"/>
                    </a:lnTo>
                    <a:close/>
                    <a:moveTo>
                      <a:pt x="67155" y="457821"/>
                    </a:moveTo>
                    <a:lnTo>
                      <a:pt x="29055" y="457821"/>
                    </a:lnTo>
                    <a:cubicBezTo>
                      <a:pt x="23340" y="457821"/>
                      <a:pt x="19530" y="461631"/>
                      <a:pt x="19530" y="467346"/>
                    </a:cubicBezTo>
                    <a:lnTo>
                      <a:pt x="19530" y="467346"/>
                    </a:lnTo>
                    <a:lnTo>
                      <a:pt x="19530" y="505446"/>
                    </a:lnTo>
                    <a:cubicBezTo>
                      <a:pt x="19530" y="511161"/>
                      <a:pt x="23340" y="514971"/>
                      <a:pt x="29055" y="514971"/>
                    </a:cubicBezTo>
                    <a:lnTo>
                      <a:pt x="29055" y="514971"/>
                    </a:lnTo>
                    <a:lnTo>
                      <a:pt x="67155" y="514971"/>
                    </a:lnTo>
                    <a:cubicBezTo>
                      <a:pt x="72870" y="514971"/>
                      <a:pt x="76680" y="511161"/>
                      <a:pt x="76680" y="505446"/>
                    </a:cubicBezTo>
                    <a:lnTo>
                      <a:pt x="76680" y="505446"/>
                    </a:lnTo>
                    <a:lnTo>
                      <a:pt x="76680" y="467346"/>
                    </a:lnTo>
                    <a:cubicBezTo>
                      <a:pt x="76680" y="461631"/>
                      <a:pt x="72870" y="457821"/>
                      <a:pt x="67155" y="457821"/>
                    </a:cubicBezTo>
                    <a:lnTo>
                      <a:pt x="67155" y="457821"/>
                    </a:lnTo>
                    <a:close/>
                    <a:moveTo>
                      <a:pt x="267180" y="457821"/>
                    </a:moveTo>
                    <a:lnTo>
                      <a:pt x="229080" y="457821"/>
                    </a:lnTo>
                    <a:cubicBezTo>
                      <a:pt x="223365" y="457821"/>
                      <a:pt x="219555" y="461631"/>
                      <a:pt x="219555" y="467346"/>
                    </a:cubicBezTo>
                    <a:lnTo>
                      <a:pt x="219555" y="467346"/>
                    </a:lnTo>
                    <a:lnTo>
                      <a:pt x="219555" y="505446"/>
                    </a:lnTo>
                    <a:cubicBezTo>
                      <a:pt x="219555" y="511161"/>
                      <a:pt x="223365" y="514971"/>
                      <a:pt x="229080" y="514971"/>
                    </a:cubicBezTo>
                    <a:lnTo>
                      <a:pt x="229080" y="514971"/>
                    </a:lnTo>
                    <a:lnTo>
                      <a:pt x="267180" y="514971"/>
                    </a:lnTo>
                    <a:cubicBezTo>
                      <a:pt x="272895" y="514971"/>
                      <a:pt x="276705" y="511161"/>
                      <a:pt x="276705" y="505446"/>
                    </a:cubicBezTo>
                    <a:lnTo>
                      <a:pt x="276705" y="505446"/>
                    </a:lnTo>
                    <a:lnTo>
                      <a:pt x="276705" y="467346"/>
                    </a:lnTo>
                    <a:cubicBezTo>
                      <a:pt x="276705" y="461631"/>
                      <a:pt x="272895" y="457821"/>
                      <a:pt x="267180" y="457821"/>
                    </a:cubicBezTo>
                    <a:lnTo>
                      <a:pt x="267180" y="457821"/>
                    </a:lnTo>
                    <a:close/>
                    <a:moveTo>
                      <a:pt x="467205" y="457821"/>
                    </a:moveTo>
                    <a:lnTo>
                      <a:pt x="429105" y="457821"/>
                    </a:lnTo>
                    <a:cubicBezTo>
                      <a:pt x="423390" y="457821"/>
                      <a:pt x="419580" y="461631"/>
                      <a:pt x="419580" y="467346"/>
                    </a:cubicBezTo>
                    <a:lnTo>
                      <a:pt x="419580" y="467346"/>
                    </a:lnTo>
                    <a:lnTo>
                      <a:pt x="419580" y="505446"/>
                    </a:lnTo>
                    <a:cubicBezTo>
                      <a:pt x="419580" y="511161"/>
                      <a:pt x="423390" y="514971"/>
                      <a:pt x="429105" y="514971"/>
                    </a:cubicBezTo>
                    <a:lnTo>
                      <a:pt x="429105" y="514971"/>
                    </a:lnTo>
                    <a:lnTo>
                      <a:pt x="467205" y="514971"/>
                    </a:lnTo>
                    <a:cubicBezTo>
                      <a:pt x="472920" y="514971"/>
                      <a:pt x="476730" y="511161"/>
                      <a:pt x="476730" y="505446"/>
                    </a:cubicBezTo>
                    <a:lnTo>
                      <a:pt x="476730" y="505446"/>
                    </a:lnTo>
                    <a:lnTo>
                      <a:pt x="476730" y="467346"/>
                    </a:lnTo>
                    <a:cubicBezTo>
                      <a:pt x="476730" y="461631"/>
                      <a:pt x="472920" y="457821"/>
                      <a:pt x="467205" y="457821"/>
                    </a:cubicBezTo>
                    <a:lnTo>
                      <a:pt x="467205" y="457821"/>
                    </a:lnTo>
                    <a:close/>
                    <a:moveTo>
                      <a:pt x="362430" y="19671"/>
                    </a:moveTo>
                    <a:lnTo>
                      <a:pt x="133830" y="19671"/>
                    </a:lnTo>
                    <a:cubicBezTo>
                      <a:pt x="123352" y="19671"/>
                      <a:pt x="114780" y="28244"/>
                      <a:pt x="114780" y="38721"/>
                    </a:cubicBezTo>
                    <a:lnTo>
                      <a:pt x="114780" y="38721"/>
                    </a:lnTo>
                    <a:lnTo>
                      <a:pt x="114780" y="124446"/>
                    </a:lnTo>
                    <a:cubicBezTo>
                      <a:pt x="114780" y="134923"/>
                      <a:pt x="123352" y="143496"/>
                      <a:pt x="133830" y="143496"/>
                    </a:cubicBezTo>
                    <a:lnTo>
                      <a:pt x="133830" y="143496"/>
                    </a:lnTo>
                    <a:lnTo>
                      <a:pt x="362430" y="143496"/>
                    </a:lnTo>
                    <a:cubicBezTo>
                      <a:pt x="372908" y="143496"/>
                      <a:pt x="381480" y="134923"/>
                      <a:pt x="381480" y="124446"/>
                    </a:cubicBezTo>
                    <a:lnTo>
                      <a:pt x="381480" y="124446"/>
                    </a:lnTo>
                    <a:lnTo>
                      <a:pt x="381480" y="38721"/>
                    </a:lnTo>
                    <a:cubicBezTo>
                      <a:pt x="381480" y="28244"/>
                      <a:pt x="372908" y="19671"/>
                      <a:pt x="362430" y="19671"/>
                    </a:cubicBezTo>
                    <a:lnTo>
                      <a:pt x="362430" y="19671"/>
                    </a:lnTo>
                    <a:close/>
                    <a:moveTo>
                      <a:pt x="157643" y="86346"/>
                    </a:moveTo>
                    <a:cubicBezTo>
                      <a:pt x="165262" y="86346"/>
                      <a:pt x="171930" y="93014"/>
                      <a:pt x="171930" y="100634"/>
                    </a:cubicBezTo>
                    <a:cubicBezTo>
                      <a:pt x="171930" y="108253"/>
                      <a:pt x="165262" y="114921"/>
                      <a:pt x="157643" y="114921"/>
                    </a:cubicBezTo>
                    <a:cubicBezTo>
                      <a:pt x="150023" y="114921"/>
                      <a:pt x="143355" y="108253"/>
                      <a:pt x="143355" y="100634"/>
                    </a:cubicBezTo>
                    <a:cubicBezTo>
                      <a:pt x="143355" y="93014"/>
                      <a:pt x="150023" y="86346"/>
                      <a:pt x="157643" y="8634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6EC8A2EA-A9D1-443D-9563-97F0C9104E0E}"/>
                </a:ext>
              </a:extLst>
            </p:cNvPr>
            <p:cNvGrpSpPr/>
            <p:nvPr/>
          </p:nvGrpSpPr>
          <p:grpSpPr>
            <a:xfrm>
              <a:off x="8587940" y="3593641"/>
              <a:ext cx="2833416" cy="1572046"/>
              <a:chOff x="8363643" y="3625417"/>
              <a:chExt cx="2833416" cy="1572046"/>
            </a:xfrm>
          </p:grpSpPr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BB5749C0-BA1B-4BA6-81EC-8609F7232ADC}"/>
                  </a:ext>
                </a:extLst>
              </p:cNvPr>
              <p:cNvSpPr txBox="1"/>
              <p:nvPr/>
            </p:nvSpPr>
            <p:spPr>
              <a:xfrm flipH="1">
                <a:off x="8378979" y="3689443"/>
                <a:ext cx="2818080" cy="369332"/>
              </a:xfrm>
              <a:prstGeom prst="rect">
                <a:avLst/>
              </a:prstGeom>
              <a:noFill/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40" tIns="45720" rIns="91440" bIns="45720" numCol="1" spcCol="0" rtlCol="0" fromWordArt="0" anchor="b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zh-CN"/>
                </a:defPPr>
                <a:lvl1pPr algn="ctr" defTabSz="914354">
                  <a:defRPr sz="1400" b="1">
                    <a:solidFill>
                      <a:schemeClr val="tx1">
                        <a:lumMod val="90000"/>
                        <a:lumOff val="10000"/>
                      </a:schemeClr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l">
                  <a:lnSpc>
                    <a:spcPct val="100000"/>
                  </a:lnSpc>
                </a:pPr>
                <a:r>
                  <a:rPr lang="en-US" altLang="zh-CN" sz="1600" dirty="0">
                    <a:solidFill>
                      <a:schemeClr val="tx1"/>
                    </a:solidFill>
                  </a:rPr>
                  <a:t>撰写学术论文</a:t>
                </a:r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B6C0FC39-42D7-4474-997F-809390526F5F}"/>
                  </a:ext>
                </a:extLst>
              </p:cNvPr>
              <p:cNvSpPr/>
              <p:nvPr/>
            </p:nvSpPr>
            <p:spPr>
              <a:xfrm flipH="1">
                <a:off x="8363643" y="4441166"/>
                <a:ext cx="2818080" cy="756297"/>
              </a:xfrm>
              <a:prstGeom prst="rect">
                <a:avLst/>
              </a:prstGeom>
            </p:spPr>
            <p:txBody>
              <a:bodyPr wrap="square" anchor="t" anchorCtr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fr-FR" altLang="zh-CN" sz="1200" dirty="0"/>
                  <a:t>将研究成果发表在相关的学术期刊上，为该领域的发展做出自己的贡献。</a:t>
                </a:r>
              </a:p>
            </p:txBody>
          </p:sp>
          <p:sp>
            <p:nvSpPr>
              <p:cNvPr id="32" name="任意多边形: 形状 31">
                <a:extLst>
                  <a:ext uri="{FF2B5EF4-FFF2-40B4-BE49-F238E27FC236}">
                    <a16:creationId xmlns:a16="http://schemas.microsoft.com/office/drawing/2014/main" id="{051ACDD8-1EE6-4859-9014-78105DD4E9A0}"/>
                  </a:ext>
                </a:extLst>
              </p:cNvPr>
              <p:cNvSpPr/>
              <p:nvPr/>
            </p:nvSpPr>
            <p:spPr bwMode="auto">
              <a:xfrm>
                <a:off x="10555884" y="3625417"/>
                <a:ext cx="521743" cy="587325"/>
              </a:xfrm>
              <a:custGeom>
                <a:avLst/>
                <a:gdLst>
                  <a:gd name="connsiteX0" fmla="*/ 368431 w 488073"/>
                  <a:gd name="connsiteY0" fmla="*/ 621 h 533400"/>
                  <a:gd name="connsiteX1" fmla="*/ 368431 w 488073"/>
                  <a:gd name="connsiteY1" fmla="*/ 19671 h 533400"/>
                  <a:gd name="connsiteX2" fmla="*/ 339856 w 488073"/>
                  <a:gd name="connsiteY2" fmla="*/ 19671 h 533400"/>
                  <a:gd name="connsiteX3" fmla="*/ 339856 w 488073"/>
                  <a:gd name="connsiteY3" fmla="*/ 135876 h 533400"/>
                  <a:gd name="connsiteX4" fmla="*/ 341761 w 488073"/>
                  <a:gd name="connsiteY4" fmla="*/ 145401 h 533400"/>
                  <a:gd name="connsiteX5" fmla="*/ 342713 w 488073"/>
                  <a:gd name="connsiteY5" fmla="*/ 147306 h 533400"/>
                  <a:gd name="connsiteX6" fmla="*/ 483683 w 488073"/>
                  <a:gd name="connsiteY6" fmla="*/ 464489 h 533400"/>
                  <a:gd name="connsiteX7" fmla="*/ 484636 w 488073"/>
                  <a:gd name="connsiteY7" fmla="*/ 509256 h 533400"/>
                  <a:gd name="connsiteX8" fmla="*/ 448441 w 488073"/>
                  <a:gd name="connsiteY8" fmla="*/ 534021 h 533400"/>
                  <a:gd name="connsiteX9" fmla="*/ 448441 w 488073"/>
                  <a:gd name="connsiteY9" fmla="*/ 534021 h 533400"/>
                  <a:gd name="connsiteX10" fmla="*/ 40771 w 488073"/>
                  <a:gd name="connsiteY10" fmla="*/ 534021 h 533400"/>
                  <a:gd name="connsiteX11" fmla="*/ 4576 w 488073"/>
                  <a:gd name="connsiteY11" fmla="*/ 509256 h 533400"/>
                  <a:gd name="connsiteX12" fmla="*/ 5528 w 488073"/>
                  <a:gd name="connsiteY12" fmla="*/ 464489 h 533400"/>
                  <a:gd name="connsiteX13" fmla="*/ 5528 w 488073"/>
                  <a:gd name="connsiteY13" fmla="*/ 464489 h 533400"/>
                  <a:gd name="connsiteX14" fmla="*/ 146498 w 488073"/>
                  <a:gd name="connsiteY14" fmla="*/ 147306 h 533400"/>
                  <a:gd name="connsiteX15" fmla="*/ 149356 w 488073"/>
                  <a:gd name="connsiteY15" fmla="*/ 135876 h 533400"/>
                  <a:gd name="connsiteX16" fmla="*/ 149356 w 488073"/>
                  <a:gd name="connsiteY16" fmla="*/ 135876 h 533400"/>
                  <a:gd name="connsiteX17" fmla="*/ 149356 w 488073"/>
                  <a:gd name="connsiteY17" fmla="*/ 19671 h 533400"/>
                  <a:gd name="connsiteX18" fmla="*/ 120781 w 488073"/>
                  <a:gd name="connsiteY18" fmla="*/ 19671 h 533400"/>
                  <a:gd name="connsiteX19" fmla="*/ 120781 w 488073"/>
                  <a:gd name="connsiteY19" fmla="*/ 621 h 533400"/>
                  <a:gd name="connsiteX20" fmla="*/ 368431 w 488073"/>
                  <a:gd name="connsiteY20" fmla="*/ 621 h 533400"/>
                  <a:gd name="connsiteX21" fmla="*/ 253178 w 488073"/>
                  <a:gd name="connsiteY21" fmla="*/ 415911 h 533400"/>
                  <a:gd name="connsiteX22" fmla="*/ 250321 w 488073"/>
                  <a:gd name="connsiteY22" fmla="*/ 417816 h 533400"/>
                  <a:gd name="connsiteX23" fmla="*/ 51248 w 488073"/>
                  <a:gd name="connsiteY23" fmla="*/ 409244 h 533400"/>
                  <a:gd name="connsiteX24" fmla="*/ 23626 w 488073"/>
                  <a:gd name="connsiteY24" fmla="*/ 471156 h 533400"/>
                  <a:gd name="connsiteX25" fmla="*/ 22673 w 488073"/>
                  <a:gd name="connsiteY25" fmla="*/ 501636 h 533400"/>
                  <a:gd name="connsiteX26" fmla="*/ 40771 w 488073"/>
                  <a:gd name="connsiteY26" fmla="*/ 514971 h 533400"/>
                  <a:gd name="connsiteX27" fmla="*/ 40771 w 488073"/>
                  <a:gd name="connsiteY27" fmla="*/ 514971 h 533400"/>
                  <a:gd name="connsiteX28" fmla="*/ 447488 w 488073"/>
                  <a:gd name="connsiteY28" fmla="*/ 514971 h 533400"/>
                  <a:gd name="connsiteX29" fmla="*/ 465586 w 488073"/>
                  <a:gd name="connsiteY29" fmla="*/ 502589 h 533400"/>
                  <a:gd name="connsiteX30" fmla="*/ 464633 w 488073"/>
                  <a:gd name="connsiteY30" fmla="*/ 472109 h 533400"/>
                  <a:gd name="connsiteX31" fmla="*/ 464633 w 488073"/>
                  <a:gd name="connsiteY31" fmla="*/ 472109 h 533400"/>
                  <a:gd name="connsiteX32" fmla="*/ 436058 w 488073"/>
                  <a:gd name="connsiteY32" fmla="*/ 408291 h 533400"/>
                  <a:gd name="connsiteX33" fmla="*/ 435106 w 488073"/>
                  <a:gd name="connsiteY33" fmla="*/ 408291 h 533400"/>
                  <a:gd name="connsiteX34" fmla="*/ 253178 w 488073"/>
                  <a:gd name="connsiteY34" fmla="*/ 415911 h 533400"/>
                  <a:gd name="connsiteX35" fmla="*/ 320806 w 488073"/>
                  <a:gd name="connsiteY35" fmla="*/ 19671 h 533400"/>
                  <a:gd name="connsiteX36" fmla="*/ 168406 w 488073"/>
                  <a:gd name="connsiteY36" fmla="*/ 19671 h 533400"/>
                  <a:gd name="connsiteX37" fmla="*/ 168406 w 488073"/>
                  <a:gd name="connsiteY37" fmla="*/ 135876 h 533400"/>
                  <a:gd name="connsiteX38" fmla="*/ 165548 w 488073"/>
                  <a:gd name="connsiteY38" fmla="*/ 153021 h 533400"/>
                  <a:gd name="connsiteX39" fmla="*/ 165548 w 488073"/>
                  <a:gd name="connsiteY39" fmla="*/ 153021 h 533400"/>
                  <a:gd name="connsiteX40" fmla="*/ 164596 w 488073"/>
                  <a:gd name="connsiteY40" fmla="*/ 155878 h 533400"/>
                  <a:gd name="connsiteX41" fmla="*/ 58868 w 488073"/>
                  <a:gd name="connsiteY41" fmla="*/ 392098 h 533400"/>
                  <a:gd name="connsiteX42" fmla="*/ 236033 w 488073"/>
                  <a:gd name="connsiteY42" fmla="*/ 404481 h 533400"/>
                  <a:gd name="connsiteX43" fmla="*/ 238891 w 488073"/>
                  <a:gd name="connsiteY43" fmla="*/ 402576 h 533400"/>
                  <a:gd name="connsiteX44" fmla="*/ 425581 w 488073"/>
                  <a:gd name="connsiteY44" fmla="*/ 382573 h 533400"/>
                  <a:gd name="connsiteX45" fmla="*/ 324616 w 488073"/>
                  <a:gd name="connsiteY45" fmla="*/ 154926 h 533400"/>
                  <a:gd name="connsiteX46" fmla="*/ 320806 w 488073"/>
                  <a:gd name="connsiteY46" fmla="*/ 135876 h 533400"/>
                  <a:gd name="connsiteX47" fmla="*/ 320806 w 488073"/>
                  <a:gd name="connsiteY47" fmla="*/ 135876 h 533400"/>
                  <a:gd name="connsiteX48" fmla="*/ 320806 w 488073"/>
                  <a:gd name="connsiteY48" fmla="*/ 19671 h 533400"/>
                  <a:gd name="connsiteX49" fmla="*/ 306518 w 488073"/>
                  <a:gd name="connsiteY49" fmla="*/ 248271 h 533400"/>
                  <a:gd name="connsiteX50" fmla="*/ 349381 w 488073"/>
                  <a:gd name="connsiteY50" fmla="*/ 291134 h 533400"/>
                  <a:gd name="connsiteX51" fmla="*/ 306518 w 488073"/>
                  <a:gd name="connsiteY51" fmla="*/ 333996 h 533400"/>
                  <a:gd name="connsiteX52" fmla="*/ 263656 w 488073"/>
                  <a:gd name="connsiteY52" fmla="*/ 291134 h 533400"/>
                  <a:gd name="connsiteX53" fmla="*/ 306518 w 488073"/>
                  <a:gd name="connsiteY53" fmla="*/ 248271 h 533400"/>
                  <a:gd name="connsiteX54" fmla="*/ 306518 w 488073"/>
                  <a:gd name="connsiteY54" fmla="*/ 267321 h 533400"/>
                  <a:gd name="connsiteX55" fmla="*/ 282706 w 488073"/>
                  <a:gd name="connsiteY55" fmla="*/ 291134 h 533400"/>
                  <a:gd name="connsiteX56" fmla="*/ 306518 w 488073"/>
                  <a:gd name="connsiteY56" fmla="*/ 314946 h 533400"/>
                  <a:gd name="connsiteX57" fmla="*/ 330331 w 488073"/>
                  <a:gd name="connsiteY57" fmla="*/ 291134 h 533400"/>
                  <a:gd name="connsiteX58" fmla="*/ 306518 w 488073"/>
                  <a:gd name="connsiteY58" fmla="*/ 267321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8073" h="533400">
                    <a:moveTo>
                      <a:pt x="368431" y="621"/>
                    </a:moveTo>
                    <a:lnTo>
                      <a:pt x="368431" y="19671"/>
                    </a:lnTo>
                    <a:lnTo>
                      <a:pt x="339856" y="19671"/>
                    </a:lnTo>
                    <a:lnTo>
                      <a:pt x="339856" y="135876"/>
                    </a:lnTo>
                    <a:cubicBezTo>
                      <a:pt x="339856" y="138734"/>
                      <a:pt x="340808" y="142544"/>
                      <a:pt x="341761" y="145401"/>
                    </a:cubicBezTo>
                    <a:lnTo>
                      <a:pt x="342713" y="147306"/>
                    </a:lnTo>
                    <a:lnTo>
                      <a:pt x="483683" y="464489"/>
                    </a:lnTo>
                    <a:cubicBezTo>
                      <a:pt x="490351" y="478776"/>
                      <a:pt x="490351" y="494969"/>
                      <a:pt x="484636" y="509256"/>
                    </a:cubicBezTo>
                    <a:cubicBezTo>
                      <a:pt x="478921" y="524496"/>
                      <a:pt x="464633" y="534021"/>
                      <a:pt x="448441" y="534021"/>
                    </a:cubicBezTo>
                    <a:lnTo>
                      <a:pt x="448441" y="534021"/>
                    </a:lnTo>
                    <a:lnTo>
                      <a:pt x="40771" y="534021"/>
                    </a:lnTo>
                    <a:cubicBezTo>
                      <a:pt x="24578" y="534021"/>
                      <a:pt x="10291" y="524496"/>
                      <a:pt x="4576" y="509256"/>
                    </a:cubicBezTo>
                    <a:cubicBezTo>
                      <a:pt x="-1139" y="494969"/>
                      <a:pt x="-187" y="478776"/>
                      <a:pt x="5528" y="464489"/>
                    </a:cubicBezTo>
                    <a:lnTo>
                      <a:pt x="5528" y="464489"/>
                    </a:lnTo>
                    <a:lnTo>
                      <a:pt x="146498" y="147306"/>
                    </a:lnTo>
                    <a:cubicBezTo>
                      <a:pt x="148403" y="143496"/>
                      <a:pt x="149356" y="139686"/>
                      <a:pt x="149356" y="135876"/>
                    </a:cubicBezTo>
                    <a:lnTo>
                      <a:pt x="149356" y="135876"/>
                    </a:lnTo>
                    <a:lnTo>
                      <a:pt x="149356" y="19671"/>
                    </a:lnTo>
                    <a:lnTo>
                      <a:pt x="120781" y="19671"/>
                    </a:lnTo>
                    <a:lnTo>
                      <a:pt x="120781" y="621"/>
                    </a:lnTo>
                    <a:lnTo>
                      <a:pt x="368431" y="621"/>
                    </a:lnTo>
                    <a:close/>
                    <a:moveTo>
                      <a:pt x="253178" y="415911"/>
                    </a:moveTo>
                    <a:lnTo>
                      <a:pt x="250321" y="417816"/>
                    </a:lnTo>
                    <a:cubicBezTo>
                      <a:pt x="195076" y="456869"/>
                      <a:pt x="119828" y="453059"/>
                      <a:pt x="51248" y="409244"/>
                    </a:cubicBezTo>
                    <a:lnTo>
                      <a:pt x="23626" y="471156"/>
                    </a:lnTo>
                    <a:cubicBezTo>
                      <a:pt x="19816" y="480681"/>
                      <a:pt x="18863" y="491159"/>
                      <a:pt x="22673" y="501636"/>
                    </a:cubicBezTo>
                    <a:cubicBezTo>
                      <a:pt x="25531" y="510209"/>
                      <a:pt x="33151" y="514971"/>
                      <a:pt x="40771" y="514971"/>
                    </a:cubicBezTo>
                    <a:lnTo>
                      <a:pt x="40771" y="514971"/>
                    </a:lnTo>
                    <a:lnTo>
                      <a:pt x="447488" y="514971"/>
                    </a:lnTo>
                    <a:cubicBezTo>
                      <a:pt x="456061" y="514971"/>
                      <a:pt x="462728" y="510209"/>
                      <a:pt x="465586" y="502589"/>
                    </a:cubicBezTo>
                    <a:cubicBezTo>
                      <a:pt x="469396" y="493064"/>
                      <a:pt x="469396" y="481634"/>
                      <a:pt x="464633" y="472109"/>
                    </a:cubicBezTo>
                    <a:lnTo>
                      <a:pt x="464633" y="472109"/>
                    </a:lnTo>
                    <a:lnTo>
                      <a:pt x="436058" y="408291"/>
                    </a:lnTo>
                    <a:lnTo>
                      <a:pt x="435106" y="408291"/>
                    </a:lnTo>
                    <a:cubicBezTo>
                      <a:pt x="375098" y="378764"/>
                      <a:pt x="302708" y="382573"/>
                      <a:pt x="253178" y="415911"/>
                    </a:cubicBezTo>
                    <a:close/>
                    <a:moveTo>
                      <a:pt x="320806" y="19671"/>
                    </a:moveTo>
                    <a:lnTo>
                      <a:pt x="168406" y="19671"/>
                    </a:lnTo>
                    <a:lnTo>
                      <a:pt x="168406" y="135876"/>
                    </a:lnTo>
                    <a:cubicBezTo>
                      <a:pt x="168406" y="141591"/>
                      <a:pt x="167453" y="147306"/>
                      <a:pt x="165548" y="153021"/>
                    </a:cubicBezTo>
                    <a:lnTo>
                      <a:pt x="165548" y="153021"/>
                    </a:lnTo>
                    <a:lnTo>
                      <a:pt x="164596" y="155878"/>
                    </a:lnTo>
                    <a:lnTo>
                      <a:pt x="58868" y="392098"/>
                    </a:lnTo>
                    <a:cubicBezTo>
                      <a:pt x="120781" y="432103"/>
                      <a:pt x="187456" y="436866"/>
                      <a:pt x="236033" y="404481"/>
                    </a:cubicBezTo>
                    <a:lnTo>
                      <a:pt x="238891" y="402576"/>
                    </a:lnTo>
                    <a:cubicBezTo>
                      <a:pt x="290326" y="366381"/>
                      <a:pt x="361763" y="359714"/>
                      <a:pt x="425581" y="382573"/>
                    </a:cubicBezTo>
                    <a:lnTo>
                      <a:pt x="324616" y="154926"/>
                    </a:lnTo>
                    <a:cubicBezTo>
                      <a:pt x="321758" y="149211"/>
                      <a:pt x="320806" y="142544"/>
                      <a:pt x="320806" y="135876"/>
                    </a:cubicBezTo>
                    <a:lnTo>
                      <a:pt x="320806" y="135876"/>
                    </a:lnTo>
                    <a:lnTo>
                      <a:pt x="320806" y="19671"/>
                    </a:lnTo>
                    <a:close/>
                    <a:moveTo>
                      <a:pt x="306518" y="248271"/>
                    </a:moveTo>
                    <a:cubicBezTo>
                      <a:pt x="330331" y="248271"/>
                      <a:pt x="349381" y="267321"/>
                      <a:pt x="349381" y="291134"/>
                    </a:cubicBezTo>
                    <a:cubicBezTo>
                      <a:pt x="349381" y="314946"/>
                      <a:pt x="330331" y="333996"/>
                      <a:pt x="306518" y="333996"/>
                    </a:cubicBezTo>
                    <a:cubicBezTo>
                      <a:pt x="282706" y="333996"/>
                      <a:pt x="263656" y="314946"/>
                      <a:pt x="263656" y="291134"/>
                    </a:cubicBezTo>
                    <a:cubicBezTo>
                      <a:pt x="263656" y="267321"/>
                      <a:pt x="282706" y="248271"/>
                      <a:pt x="306518" y="248271"/>
                    </a:cubicBezTo>
                    <a:close/>
                    <a:moveTo>
                      <a:pt x="306518" y="267321"/>
                    </a:moveTo>
                    <a:cubicBezTo>
                      <a:pt x="293183" y="267321"/>
                      <a:pt x="282706" y="277798"/>
                      <a:pt x="282706" y="291134"/>
                    </a:cubicBezTo>
                    <a:cubicBezTo>
                      <a:pt x="282706" y="304469"/>
                      <a:pt x="293183" y="314946"/>
                      <a:pt x="306518" y="314946"/>
                    </a:cubicBezTo>
                    <a:cubicBezTo>
                      <a:pt x="319853" y="314946"/>
                      <a:pt x="330331" y="304469"/>
                      <a:pt x="330331" y="291134"/>
                    </a:cubicBezTo>
                    <a:cubicBezTo>
                      <a:pt x="330331" y="277798"/>
                      <a:pt x="319853" y="267321"/>
                      <a:pt x="306518" y="26732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2721EE96-50CA-4324-B4B9-CEED2C9B6AD7}"/>
                </a:ext>
              </a:extLst>
            </p:cNvPr>
            <p:cNvGrpSpPr/>
            <p:nvPr/>
          </p:nvGrpSpPr>
          <p:grpSpPr>
            <a:xfrm>
              <a:off x="4717427" y="3593641"/>
              <a:ext cx="2833416" cy="1572046"/>
              <a:chOff x="4795778" y="3625417"/>
              <a:chExt cx="2833416" cy="1572046"/>
            </a:xfrm>
          </p:grpSpPr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3FC04E9F-B00E-46F8-BA89-22EFBD13E72A}"/>
                  </a:ext>
                </a:extLst>
              </p:cNvPr>
              <p:cNvSpPr txBox="1"/>
              <p:nvPr/>
            </p:nvSpPr>
            <p:spPr>
              <a:xfrm flipH="1">
                <a:off x="4811114" y="3689443"/>
                <a:ext cx="2818080" cy="369332"/>
              </a:xfrm>
              <a:prstGeom prst="rect">
                <a:avLst/>
              </a:prstGeom>
              <a:noFill/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40" tIns="45720" rIns="91440" bIns="45720" numCol="1" spcCol="0" rtlCol="0" fromWordArt="0" anchor="b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zh-CN"/>
                </a:defPPr>
                <a:lvl1pPr algn="ctr" defTabSz="914354">
                  <a:defRPr sz="1400" b="1">
                    <a:solidFill>
                      <a:schemeClr val="tx1">
                        <a:lumMod val="90000"/>
                        <a:lumOff val="10000"/>
                      </a:schemeClr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l">
                  <a:lnSpc>
                    <a:spcPct val="100000"/>
                  </a:lnSpc>
                </a:pPr>
                <a:r>
                  <a:rPr lang="en-US" altLang="zh-CN" sz="1600" dirty="0">
                    <a:solidFill>
                      <a:schemeClr val="tx1"/>
                    </a:solidFill>
                  </a:rPr>
                  <a:t>进一步深入研究</a:t>
                </a: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7C495275-20B7-4A6F-8377-E5DA3ACD22A6}"/>
                  </a:ext>
                </a:extLst>
              </p:cNvPr>
              <p:cNvSpPr/>
              <p:nvPr/>
            </p:nvSpPr>
            <p:spPr>
              <a:xfrm flipH="1">
                <a:off x="4795778" y="4441166"/>
                <a:ext cx="2818080" cy="756297"/>
              </a:xfrm>
              <a:prstGeom prst="rect">
                <a:avLst/>
              </a:prstGeom>
            </p:spPr>
            <p:txBody>
              <a:bodyPr wrap="square" anchor="t" anchorCtr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fr-FR" altLang="zh-CN" sz="1200" dirty="0"/>
                  <a:t>开展新的实验，验证研究成果，完善研究方案。</a:t>
                </a:r>
              </a:p>
            </p:txBody>
          </p:sp>
          <p:sp>
            <p:nvSpPr>
              <p:cNvPr id="33" name="任意多边形: 形状 32">
                <a:extLst>
                  <a:ext uri="{FF2B5EF4-FFF2-40B4-BE49-F238E27FC236}">
                    <a16:creationId xmlns:a16="http://schemas.microsoft.com/office/drawing/2014/main" id="{280A30D9-300A-4367-9A34-978C46D5DF12}"/>
                  </a:ext>
                </a:extLst>
              </p:cNvPr>
              <p:cNvSpPr/>
              <p:nvPr/>
            </p:nvSpPr>
            <p:spPr bwMode="auto">
              <a:xfrm>
                <a:off x="6975775" y="3625417"/>
                <a:ext cx="570196" cy="587325"/>
              </a:xfrm>
              <a:custGeom>
                <a:avLst/>
                <a:gdLst>
                  <a:gd name="connsiteX0" fmla="*/ 343764 w 533400"/>
                  <a:gd name="connsiteY0" fmla="*/ 621 h 533400"/>
                  <a:gd name="connsiteX1" fmla="*/ 381864 w 533400"/>
                  <a:gd name="connsiteY1" fmla="*/ 38721 h 533400"/>
                  <a:gd name="connsiteX2" fmla="*/ 381864 w 533400"/>
                  <a:gd name="connsiteY2" fmla="*/ 38721 h 533400"/>
                  <a:gd name="connsiteX3" fmla="*/ 381864 w 533400"/>
                  <a:gd name="connsiteY3" fmla="*/ 114921 h 533400"/>
                  <a:gd name="connsiteX4" fmla="*/ 496164 w 533400"/>
                  <a:gd name="connsiteY4" fmla="*/ 114921 h 533400"/>
                  <a:gd name="connsiteX5" fmla="*/ 534264 w 533400"/>
                  <a:gd name="connsiteY5" fmla="*/ 151116 h 533400"/>
                  <a:gd name="connsiteX6" fmla="*/ 534264 w 533400"/>
                  <a:gd name="connsiteY6" fmla="*/ 153021 h 533400"/>
                  <a:gd name="connsiteX7" fmla="*/ 534264 w 533400"/>
                  <a:gd name="connsiteY7" fmla="*/ 381621 h 533400"/>
                  <a:gd name="connsiteX8" fmla="*/ 498069 w 533400"/>
                  <a:gd name="connsiteY8" fmla="*/ 419721 h 533400"/>
                  <a:gd name="connsiteX9" fmla="*/ 496164 w 533400"/>
                  <a:gd name="connsiteY9" fmla="*/ 419721 h 533400"/>
                  <a:gd name="connsiteX10" fmla="*/ 381864 w 533400"/>
                  <a:gd name="connsiteY10" fmla="*/ 419721 h 533400"/>
                  <a:gd name="connsiteX11" fmla="*/ 381864 w 533400"/>
                  <a:gd name="connsiteY11" fmla="*/ 495921 h 533400"/>
                  <a:gd name="connsiteX12" fmla="*/ 345669 w 533400"/>
                  <a:gd name="connsiteY12" fmla="*/ 534021 h 533400"/>
                  <a:gd name="connsiteX13" fmla="*/ 343764 w 533400"/>
                  <a:gd name="connsiteY13" fmla="*/ 534021 h 533400"/>
                  <a:gd name="connsiteX14" fmla="*/ 191364 w 533400"/>
                  <a:gd name="connsiteY14" fmla="*/ 534021 h 533400"/>
                  <a:gd name="connsiteX15" fmla="*/ 153264 w 533400"/>
                  <a:gd name="connsiteY15" fmla="*/ 495921 h 533400"/>
                  <a:gd name="connsiteX16" fmla="*/ 153264 w 533400"/>
                  <a:gd name="connsiteY16" fmla="*/ 495921 h 533400"/>
                  <a:gd name="connsiteX17" fmla="*/ 153264 w 533400"/>
                  <a:gd name="connsiteY17" fmla="*/ 419721 h 533400"/>
                  <a:gd name="connsiteX18" fmla="*/ 38964 w 533400"/>
                  <a:gd name="connsiteY18" fmla="*/ 419721 h 533400"/>
                  <a:gd name="connsiteX19" fmla="*/ 864 w 533400"/>
                  <a:gd name="connsiteY19" fmla="*/ 383526 h 533400"/>
                  <a:gd name="connsiteX20" fmla="*/ 864 w 533400"/>
                  <a:gd name="connsiteY20" fmla="*/ 381621 h 533400"/>
                  <a:gd name="connsiteX21" fmla="*/ 864 w 533400"/>
                  <a:gd name="connsiteY21" fmla="*/ 197789 h 533400"/>
                  <a:gd name="connsiteX22" fmla="*/ 9436 w 533400"/>
                  <a:gd name="connsiteY22" fmla="*/ 173976 h 533400"/>
                  <a:gd name="connsiteX23" fmla="*/ 11342 w 533400"/>
                  <a:gd name="connsiteY23" fmla="*/ 172071 h 533400"/>
                  <a:gd name="connsiteX24" fmla="*/ 52299 w 533400"/>
                  <a:gd name="connsiteY24" fmla="*/ 127303 h 533400"/>
                  <a:gd name="connsiteX25" fmla="*/ 78017 w 533400"/>
                  <a:gd name="connsiteY25" fmla="*/ 114921 h 533400"/>
                  <a:gd name="connsiteX26" fmla="*/ 79921 w 533400"/>
                  <a:gd name="connsiteY26" fmla="*/ 114921 h 533400"/>
                  <a:gd name="connsiteX27" fmla="*/ 153264 w 533400"/>
                  <a:gd name="connsiteY27" fmla="*/ 114921 h 533400"/>
                  <a:gd name="connsiteX28" fmla="*/ 153264 w 533400"/>
                  <a:gd name="connsiteY28" fmla="*/ 38721 h 533400"/>
                  <a:gd name="connsiteX29" fmla="*/ 189459 w 533400"/>
                  <a:gd name="connsiteY29" fmla="*/ 621 h 533400"/>
                  <a:gd name="connsiteX30" fmla="*/ 191364 w 533400"/>
                  <a:gd name="connsiteY30" fmla="*/ 621 h 533400"/>
                  <a:gd name="connsiteX31" fmla="*/ 343764 w 533400"/>
                  <a:gd name="connsiteY31" fmla="*/ 621 h 533400"/>
                  <a:gd name="connsiteX32" fmla="*/ 343764 w 533400"/>
                  <a:gd name="connsiteY32" fmla="*/ 286371 h 533400"/>
                  <a:gd name="connsiteX33" fmla="*/ 191364 w 533400"/>
                  <a:gd name="connsiteY33" fmla="*/ 286371 h 533400"/>
                  <a:gd name="connsiteX34" fmla="*/ 172314 w 533400"/>
                  <a:gd name="connsiteY34" fmla="*/ 305421 h 533400"/>
                  <a:gd name="connsiteX35" fmla="*/ 172314 w 533400"/>
                  <a:gd name="connsiteY35" fmla="*/ 305421 h 533400"/>
                  <a:gd name="connsiteX36" fmla="*/ 172314 w 533400"/>
                  <a:gd name="connsiteY36" fmla="*/ 495921 h 533400"/>
                  <a:gd name="connsiteX37" fmla="*/ 191364 w 533400"/>
                  <a:gd name="connsiteY37" fmla="*/ 514971 h 533400"/>
                  <a:gd name="connsiteX38" fmla="*/ 191364 w 533400"/>
                  <a:gd name="connsiteY38" fmla="*/ 514971 h 533400"/>
                  <a:gd name="connsiteX39" fmla="*/ 343764 w 533400"/>
                  <a:gd name="connsiteY39" fmla="*/ 514971 h 533400"/>
                  <a:gd name="connsiteX40" fmla="*/ 362814 w 533400"/>
                  <a:gd name="connsiteY40" fmla="*/ 495921 h 533400"/>
                  <a:gd name="connsiteX41" fmla="*/ 362814 w 533400"/>
                  <a:gd name="connsiteY41" fmla="*/ 495921 h 533400"/>
                  <a:gd name="connsiteX42" fmla="*/ 362814 w 533400"/>
                  <a:gd name="connsiteY42" fmla="*/ 305421 h 533400"/>
                  <a:gd name="connsiteX43" fmla="*/ 343764 w 533400"/>
                  <a:gd name="connsiteY43" fmla="*/ 286371 h 533400"/>
                  <a:gd name="connsiteX44" fmla="*/ 343764 w 533400"/>
                  <a:gd name="connsiteY44" fmla="*/ 286371 h 533400"/>
                  <a:gd name="connsiteX45" fmla="*/ 496164 w 533400"/>
                  <a:gd name="connsiteY45" fmla="*/ 133971 h 533400"/>
                  <a:gd name="connsiteX46" fmla="*/ 79921 w 533400"/>
                  <a:gd name="connsiteY46" fmla="*/ 133971 h 533400"/>
                  <a:gd name="connsiteX47" fmla="*/ 67539 w 533400"/>
                  <a:gd name="connsiteY47" fmla="*/ 138734 h 533400"/>
                  <a:gd name="connsiteX48" fmla="*/ 66586 w 533400"/>
                  <a:gd name="connsiteY48" fmla="*/ 139686 h 533400"/>
                  <a:gd name="connsiteX49" fmla="*/ 25629 w 533400"/>
                  <a:gd name="connsiteY49" fmla="*/ 184453 h 533400"/>
                  <a:gd name="connsiteX50" fmla="*/ 19914 w 533400"/>
                  <a:gd name="connsiteY50" fmla="*/ 195884 h 533400"/>
                  <a:gd name="connsiteX51" fmla="*/ 19914 w 533400"/>
                  <a:gd name="connsiteY51" fmla="*/ 197789 h 533400"/>
                  <a:gd name="connsiteX52" fmla="*/ 19914 w 533400"/>
                  <a:gd name="connsiteY52" fmla="*/ 381621 h 533400"/>
                  <a:gd name="connsiteX53" fmla="*/ 38011 w 533400"/>
                  <a:gd name="connsiteY53" fmla="*/ 400671 h 533400"/>
                  <a:gd name="connsiteX54" fmla="*/ 38964 w 533400"/>
                  <a:gd name="connsiteY54" fmla="*/ 400671 h 533400"/>
                  <a:gd name="connsiteX55" fmla="*/ 153264 w 533400"/>
                  <a:gd name="connsiteY55" fmla="*/ 400671 h 533400"/>
                  <a:gd name="connsiteX56" fmla="*/ 153264 w 533400"/>
                  <a:gd name="connsiteY56" fmla="*/ 305421 h 533400"/>
                  <a:gd name="connsiteX57" fmla="*/ 189459 w 533400"/>
                  <a:gd name="connsiteY57" fmla="*/ 267321 h 533400"/>
                  <a:gd name="connsiteX58" fmla="*/ 191364 w 533400"/>
                  <a:gd name="connsiteY58" fmla="*/ 267321 h 533400"/>
                  <a:gd name="connsiteX59" fmla="*/ 343764 w 533400"/>
                  <a:gd name="connsiteY59" fmla="*/ 267321 h 533400"/>
                  <a:gd name="connsiteX60" fmla="*/ 381864 w 533400"/>
                  <a:gd name="connsiteY60" fmla="*/ 305421 h 533400"/>
                  <a:gd name="connsiteX61" fmla="*/ 381864 w 533400"/>
                  <a:gd name="connsiteY61" fmla="*/ 305421 h 533400"/>
                  <a:gd name="connsiteX62" fmla="*/ 381864 w 533400"/>
                  <a:gd name="connsiteY62" fmla="*/ 400671 h 533400"/>
                  <a:gd name="connsiteX63" fmla="*/ 496164 w 533400"/>
                  <a:gd name="connsiteY63" fmla="*/ 400671 h 533400"/>
                  <a:gd name="connsiteX64" fmla="*/ 515214 w 533400"/>
                  <a:gd name="connsiteY64" fmla="*/ 382573 h 533400"/>
                  <a:gd name="connsiteX65" fmla="*/ 515214 w 533400"/>
                  <a:gd name="connsiteY65" fmla="*/ 381621 h 533400"/>
                  <a:gd name="connsiteX66" fmla="*/ 515214 w 533400"/>
                  <a:gd name="connsiteY66" fmla="*/ 153021 h 533400"/>
                  <a:gd name="connsiteX67" fmla="*/ 497117 w 533400"/>
                  <a:gd name="connsiteY67" fmla="*/ 133971 h 533400"/>
                  <a:gd name="connsiteX68" fmla="*/ 496164 w 533400"/>
                  <a:gd name="connsiteY68" fmla="*/ 133971 h 533400"/>
                  <a:gd name="connsiteX69" fmla="*/ 462827 w 533400"/>
                  <a:gd name="connsiteY69" fmla="*/ 172071 h 533400"/>
                  <a:gd name="connsiteX70" fmla="*/ 477114 w 533400"/>
                  <a:gd name="connsiteY70" fmla="*/ 186359 h 533400"/>
                  <a:gd name="connsiteX71" fmla="*/ 462827 w 533400"/>
                  <a:gd name="connsiteY71" fmla="*/ 200646 h 533400"/>
                  <a:gd name="connsiteX72" fmla="*/ 448539 w 533400"/>
                  <a:gd name="connsiteY72" fmla="*/ 186359 h 533400"/>
                  <a:gd name="connsiteX73" fmla="*/ 462827 w 533400"/>
                  <a:gd name="connsiteY73" fmla="*/ 172071 h 533400"/>
                  <a:gd name="connsiteX74" fmla="*/ 343764 w 533400"/>
                  <a:gd name="connsiteY74" fmla="*/ 19671 h 533400"/>
                  <a:gd name="connsiteX75" fmla="*/ 191364 w 533400"/>
                  <a:gd name="connsiteY75" fmla="*/ 19671 h 533400"/>
                  <a:gd name="connsiteX76" fmla="*/ 172314 w 533400"/>
                  <a:gd name="connsiteY76" fmla="*/ 38721 h 533400"/>
                  <a:gd name="connsiteX77" fmla="*/ 172314 w 533400"/>
                  <a:gd name="connsiteY77" fmla="*/ 38721 h 533400"/>
                  <a:gd name="connsiteX78" fmla="*/ 172314 w 533400"/>
                  <a:gd name="connsiteY78" fmla="*/ 114921 h 533400"/>
                  <a:gd name="connsiteX79" fmla="*/ 362814 w 533400"/>
                  <a:gd name="connsiteY79" fmla="*/ 114921 h 533400"/>
                  <a:gd name="connsiteX80" fmla="*/ 362814 w 533400"/>
                  <a:gd name="connsiteY80" fmla="*/ 38721 h 533400"/>
                  <a:gd name="connsiteX81" fmla="*/ 344717 w 533400"/>
                  <a:gd name="connsiteY81" fmla="*/ 19671 h 533400"/>
                  <a:gd name="connsiteX82" fmla="*/ 344717 w 533400"/>
                  <a:gd name="connsiteY82" fmla="*/ 19671 h 533400"/>
                  <a:gd name="connsiteX83" fmla="*/ 343764 w 533400"/>
                  <a:gd name="connsiteY83" fmla="*/ 19671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533400" h="533400">
                    <a:moveTo>
                      <a:pt x="343764" y="621"/>
                    </a:moveTo>
                    <a:cubicBezTo>
                      <a:pt x="364719" y="621"/>
                      <a:pt x="381864" y="17766"/>
                      <a:pt x="381864" y="38721"/>
                    </a:cubicBezTo>
                    <a:lnTo>
                      <a:pt x="381864" y="38721"/>
                    </a:lnTo>
                    <a:lnTo>
                      <a:pt x="381864" y="114921"/>
                    </a:lnTo>
                    <a:lnTo>
                      <a:pt x="496164" y="114921"/>
                    </a:lnTo>
                    <a:cubicBezTo>
                      <a:pt x="516167" y="114921"/>
                      <a:pt x="533311" y="131114"/>
                      <a:pt x="534264" y="151116"/>
                    </a:cubicBezTo>
                    <a:lnTo>
                      <a:pt x="534264" y="153021"/>
                    </a:lnTo>
                    <a:lnTo>
                      <a:pt x="534264" y="381621"/>
                    </a:lnTo>
                    <a:cubicBezTo>
                      <a:pt x="534264" y="401623"/>
                      <a:pt x="518071" y="418769"/>
                      <a:pt x="498069" y="419721"/>
                    </a:cubicBezTo>
                    <a:lnTo>
                      <a:pt x="496164" y="419721"/>
                    </a:lnTo>
                    <a:lnTo>
                      <a:pt x="381864" y="419721"/>
                    </a:lnTo>
                    <a:lnTo>
                      <a:pt x="381864" y="495921"/>
                    </a:lnTo>
                    <a:cubicBezTo>
                      <a:pt x="381864" y="515923"/>
                      <a:pt x="365671" y="533069"/>
                      <a:pt x="345669" y="534021"/>
                    </a:cubicBezTo>
                    <a:lnTo>
                      <a:pt x="343764" y="534021"/>
                    </a:lnTo>
                    <a:lnTo>
                      <a:pt x="191364" y="534021"/>
                    </a:lnTo>
                    <a:cubicBezTo>
                      <a:pt x="170409" y="534021"/>
                      <a:pt x="153264" y="516876"/>
                      <a:pt x="153264" y="495921"/>
                    </a:cubicBezTo>
                    <a:lnTo>
                      <a:pt x="153264" y="495921"/>
                    </a:lnTo>
                    <a:lnTo>
                      <a:pt x="153264" y="419721"/>
                    </a:lnTo>
                    <a:lnTo>
                      <a:pt x="38964" y="419721"/>
                    </a:lnTo>
                    <a:cubicBezTo>
                      <a:pt x="18961" y="419721"/>
                      <a:pt x="1817" y="403528"/>
                      <a:pt x="864" y="383526"/>
                    </a:cubicBezTo>
                    <a:lnTo>
                      <a:pt x="864" y="381621"/>
                    </a:lnTo>
                    <a:lnTo>
                      <a:pt x="864" y="197789"/>
                    </a:lnTo>
                    <a:cubicBezTo>
                      <a:pt x="864" y="189216"/>
                      <a:pt x="3721" y="180644"/>
                      <a:pt x="9436" y="173976"/>
                    </a:cubicBezTo>
                    <a:lnTo>
                      <a:pt x="11342" y="172071"/>
                    </a:lnTo>
                    <a:lnTo>
                      <a:pt x="52299" y="127303"/>
                    </a:lnTo>
                    <a:cubicBezTo>
                      <a:pt x="58967" y="119684"/>
                      <a:pt x="68492" y="115873"/>
                      <a:pt x="78017" y="114921"/>
                    </a:cubicBezTo>
                    <a:lnTo>
                      <a:pt x="79921" y="114921"/>
                    </a:lnTo>
                    <a:lnTo>
                      <a:pt x="153264" y="114921"/>
                    </a:lnTo>
                    <a:lnTo>
                      <a:pt x="153264" y="38721"/>
                    </a:lnTo>
                    <a:cubicBezTo>
                      <a:pt x="153264" y="18719"/>
                      <a:pt x="169457" y="1573"/>
                      <a:pt x="189459" y="621"/>
                    </a:cubicBezTo>
                    <a:lnTo>
                      <a:pt x="191364" y="621"/>
                    </a:lnTo>
                    <a:lnTo>
                      <a:pt x="343764" y="621"/>
                    </a:lnTo>
                    <a:close/>
                    <a:moveTo>
                      <a:pt x="343764" y="286371"/>
                    </a:moveTo>
                    <a:lnTo>
                      <a:pt x="191364" y="286371"/>
                    </a:lnTo>
                    <a:cubicBezTo>
                      <a:pt x="180886" y="286371"/>
                      <a:pt x="172314" y="294944"/>
                      <a:pt x="172314" y="305421"/>
                    </a:cubicBezTo>
                    <a:lnTo>
                      <a:pt x="172314" y="305421"/>
                    </a:lnTo>
                    <a:lnTo>
                      <a:pt x="172314" y="495921"/>
                    </a:lnTo>
                    <a:cubicBezTo>
                      <a:pt x="172314" y="506398"/>
                      <a:pt x="180886" y="514971"/>
                      <a:pt x="191364" y="514971"/>
                    </a:cubicBezTo>
                    <a:lnTo>
                      <a:pt x="191364" y="514971"/>
                    </a:lnTo>
                    <a:lnTo>
                      <a:pt x="343764" y="514971"/>
                    </a:lnTo>
                    <a:cubicBezTo>
                      <a:pt x="354242" y="514971"/>
                      <a:pt x="362814" y="506398"/>
                      <a:pt x="362814" y="495921"/>
                    </a:cubicBezTo>
                    <a:lnTo>
                      <a:pt x="362814" y="495921"/>
                    </a:lnTo>
                    <a:lnTo>
                      <a:pt x="362814" y="305421"/>
                    </a:lnTo>
                    <a:cubicBezTo>
                      <a:pt x="362814" y="294944"/>
                      <a:pt x="354242" y="286371"/>
                      <a:pt x="343764" y="286371"/>
                    </a:cubicBezTo>
                    <a:lnTo>
                      <a:pt x="343764" y="286371"/>
                    </a:lnTo>
                    <a:close/>
                    <a:moveTo>
                      <a:pt x="496164" y="133971"/>
                    </a:moveTo>
                    <a:lnTo>
                      <a:pt x="79921" y="133971"/>
                    </a:lnTo>
                    <a:cubicBezTo>
                      <a:pt x="75159" y="133971"/>
                      <a:pt x="70396" y="135876"/>
                      <a:pt x="67539" y="138734"/>
                    </a:cubicBezTo>
                    <a:lnTo>
                      <a:pt x="66586" y="139686"/>
                    </a:lnTo>
                    <a:lnTo>
                      <a:pt x="25629" y="184453"/>
                    </a:lnTo>
                    <a:cubicBezTo>
                      <a:pt x="21819" y="187311"/>
                      <a:pt x="19914" y="192073"/>
                      <a:pt x="19914" y="195884"/>
                    </a:cubicBezTo>
                    <a:lnTo>
                      <a:pt x="19914" y="197789"/>
                    </a:lnTo>
                    <a:lnTo>
                      <a:pt x="19914" y="381621"/>
                    </a:lnTo>
                    <a:cubicBezTo>
                      <a:pt x="19914" y="392098"/>
                      <a:pt x="27534" y="399719"/>
                      <a:pt x="38011" y="400671"/>
                    </a:cubicBezTo>
                    <a:lnTo>
                      <a:pt x="38964" y="400671"/>
                    </a:lnTo>
                    <a:lnTo>
                      <a:pt x="153264" y="400671"/>
                    </a:lnTo>
                    <a:lnTo>
                      <a:pt x="153264" y="305421"/>
                    </a:lnTo>
                    <a:cubicBezTo>
                      <a:pt x="153264" y="285419"/>
                      <a:pt x="169457" y="268273"/>
                      <a:pt x="189459" y="267321"/>
                    </a:cubicBezTo>
                    <a:lnTo>
                      <a:pt x="191364" y="267321"/>
                    </a:lnTo>
                    <a:lnTo>
                      <a:pt x="343764" y="267321"/>
                    </a:lnTo>
                    <a:cubicBezTo>
                      <a:pt x="364719" y="267321"/>
                      <a:pt x="381864" y="284466"/>
                      <a:pt x="381864" y="305421"/>
                    </a:cubicBezTo>
                    <a:lnTo>
                      <a:pt x="381864" y="305421"/>
                    </a:lnTo>
                    <a:lnTo>
                      <a:pt x="381864" y="400671"/>
                    </a:lnTo>
                    <a:lnTo>
                      <a:pt x="496164" y="400671"/>
                    </a:lnTo>
                    <a:cubicBezTo>
                      <a:pt x="506642" y="400671"/>
                      <a:pt x="514261" y="393051"/>
                      <a:pt x="515214" y="382573"/>
                    </a:cubicBezTo>
                    <a:lnTo>
                      <a:pt x="515214" y="381621"/>
                    </a:lnTo>
                    <a:lnTo>
                      <a:pt x="515214" y="153021"/>
                    </a:lnTo>
                    <a:cubicBezTo>
                      <a:pt x="515214" y="142544"/>
                      <a:pt x="507594" y="134923"/>
                      <a:pt x="497117" y="133971"/>
                    </a:cubicBezTo>
                    <a:lnTo>
                      <a:pt x="496164" y="133971"/>
                    </a:lnTo>
                    <a:close/>
                    <a:moveTo>
                      <a:pt x="462827" y="172071"/>
                    </a:moveTo>
                    <a:cubicBezTo>
                      <a:pt x="470446" y="172071"/>
                      <a:pt x="477114" y="178739"/>
                      <a:pt x="477114" y="186359"/>
                    </a:cubicBezTo>
                    <a:cubicBezTo>
                      <a:pt x="477114" y="193978"/>
                      <a:pt x="470446" y="200646"/>
                      <a:pt x="462827" y="200646"/>
                    </a:cubicBezTo>
                    <a:cubicBezTo>
                      <a:pt x="455207" y="200646"/>
                      <a:pt x="448539" y="193978"/>
                      <a:pt x="448539" y="186359"/>
                    </a:cubicBezTo>
                    <a:cubicBezTo>
                      <a:pt x="448539" y="178739"/>
                      <a:pt x="455207" y="172071"/>
                      <a:pt x="462827" y="172071"/>
                    </a:cubicBezTo>
                    <a:close/>
                    <a:moveTo>
                      <a:pt x="343764" y="19671"/>
                    </a:moveTo>
                    <a:lnTo>
                      <a:pt x="191364" y="19671"/>
                    </a:lnTo>
                    <a:cubicBezTo>
                      <a:pt x="180886" y="19671"/>
                      <a:pt x="172314" y="28244"/>
                      <a:pt x="172314" y="38721"/>
                    </a:cubicBezTo>
                    <a:lnTo>
                      <a:pt x="172314" y="38721"/>
                    </a:lnTo>
                    <a:lnTo>
                      <a:pt x="172314" y="114921"/>
                    </a:lnTo>
                    <a:lnTo>
                      <a:pt x="362814" y="114921"/>
                    </a:lnTo>
                    <a:lnTo>
                      <a:pt x="362814" y="38721"/>
                    </a:lnTo>
                    <a:cubicBezTo>
                      <a:pt x="362814" y="28244"/>
                      <a:pt x="355194" y="20623"/>
                      <a:pt x="344717" y="19671"/>
                    </a:cubicBezTo>
                    <a:lnTo>
                      <a:pt x="344717" y="19671"/>
                    </a:lnTo>
                    <a:lnTo>
                      <a:pt x="343764" y="1967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8F33A9F9-1336-4090-AC92-070ECF20A61B}"/>
                </a:ext>
              </a:extLst>
            </p:cNvPr>
            <p:cNvCxnSpPr/>
            <p:nvPr/>
          </p:nvCxnSpPr>
          <p:spPr>
            <a:xfrm>
              <a:off x="0" y="2819400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89324ED6-E664-4BBD-B15E-5368EB74AE18}"/>
                </a:ext>
              </a:extLst>
            </p:cNvPr>
            <p:cNvCxnSpPr/>
            <p:nvPr/>
          </p:nvCxnSpPr>
          <p:spPr>
            <a:xfrm>
              <a:off x="4061329" y="2819400"/>
              <a:ext cx="0" cy="403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2BE4C618-06CA-477F-AAF6-E6F1B65A1DF5}"/>
                </a:ext>
              </a:extLst>
            </p:cNvPr>
            <p:cNvCxnSpPr/>
            <p:nvPr/>
          </p:nvCxnSpPr>
          <p:spPr>
            <a:xfrm>
              <a:off x="8134350" y="2819400"/>
              <a:ext cx="0" cy="403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标题 4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未来工作计划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7475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931A723B-6D18-42C8-BF4A-30992B17F278}"/>
                </a:ext>
              </a:extLst>
            </p:cNvPr>
            <p:cNvSpPr/>
            <p:nvPr/>
          </p:nvSpPr>
          <p:spPr>
            <a:xfrm>
              <a:off x="660400" y="1938110"/>
              <a:ext cx="1701800" cy="2070101"/>
            </a:xfrm>
            <a:prstGeom prst="rect">
              <a:avLst/>
            </a:prstGeom>
            <a:blipFill rotWithShape="1">
              <a:blip r:embed="rId3"/>
              <a:srcRect/>
              <a:stretch>
                <a:fillRect l="-41460" r="-41460"/>
              </a:stretch>
            </a:blipFill>
            <a:ln w="38100">
              <a:noFill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683E0657-F6DC-4185-A122-65295F797C03}"/>
                </a:ext>
              </a:extLst>
            </p:cNvPr>
            <p:cNvSpPr/>
            <p:nvPr/>
          </p:nvSpPr>
          <p:spPr>
            <a:xfrm>
              <a:off x="1683658" y="2728233"/>
              <a:ext cx="1886857" cy="2559956"/>
            </a:xfrm>
            <a:prstGeom prst="rect">
              <a:avLst/>
            </a:prstGeom>
            <a:blipFill rotWithShape="1">
              <a:blip r:embed="rId4"/>
              <a:srcRect/>
              <a:stretch>
                <a:fillRect l="-51370" r="-51370"/>
              </a:stretch>
            </a:blipFill>
            <a:ln w="38100">
              <a:noFill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D14ECB4-9319-45C1-9E46-D2534765E84A}"/>
                </a:ext>
              </a:extLst>
            </p:cNvPr>
            <p:cNvSpPr/>
            <p:nvPr/>
          </p:nvSpPr>
          <p:spPr>
            <a:xfrm>
              <a:off x="3666671" y="2427967"/>
              <a:ext cx="1701800" cy="2070101"/>
            </a:xfrm>
            <a:prstGeom prst="rect">
              <a:avLst/>
            </a:prstGeom>
            <a:blipFill rotWithShape="1">
              <a:blip r:embed="rId5"/>
              <a:srcRect/>
              <a:stretch>
                <a:fillRect l="-95740" r="-95740"/>
              </a:stretch>
            </a:blipFill>
            <a:ln w="38100">
              <a:noFill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23C0E94C-981A-481F-95EC-9B0C1DCFBD03}"/>
                </a:ext>
              </a:extLst>
            </p:cNvPr>
            <p:cNvSpPr txBox="1"/>
            <p:nvPr/>
          </p:nvSpPr>
          <p:spPr>
            <a:xfrm>
              <a:off x="6343453" y="2195220"/>
              <a:ext cx="432198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spAutoFit/>
            </a:bodyPr>
            <a:lstStyle/>
            <a:p>
              <a:pPr marL="0" marR="0" lvl="0" indent="0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 dirty="0">
                  <a:solidFill>
                    <a:schemeClr val="tx1"/>
                  </a:solidFill>
                </a:rPr>
                <a:t>未来研究方向</a:t>
              </a:r>
            </a:p>
          </p:txBody>
        </p: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1B4D80AC-7C47-41F5-B958-311A3E2441A9}"/>
                </a:ext>
              </a:extLst>
            </p:cNvPr>
            <p:cNvCxnSpPr>
              <a:cxnSpLocks/>
            </p:cNvCxnSpPr>
            <p:nvPr/>
          </p:nvCxnSpPr>
          <p:spPr>
            <a:xfrm>
              <a:off x="6496718" y="3185966"/>
              <a:ext cx="295152" cy="0"/>
            </a:xfrm>
            <a:prstGeom prst="line">
              <a:avLst/>
            </a:prstGeom>
            <a:ln w="317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B4E606D2-3CED-4A8F-8F5D-1AB0895B319B}"/>
                </a:ext>
              </a:extLst>
            </p:cNvPr>
            <p:cNvSpPr txBox="1"/>
            <p:nvPr/>
          </p:nvSpPr>
          <p:spPr>
            <a:xfrm>
              <a:off x="6343453" y="3463017"/>
              <a:ext cx="4321984" cy="11661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spAutoFit/>
            </a:bodyPr>
            <a:lstStyle/>
            <a:p>
              <a:pPr algn="just" defTabSz="913765">
                <a:lnSpc>
                  <a:spcPct val="130000"/>
                </a:lnSpc>
                <a:buSzPct val="25000"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我们今后还将在当前研究基础上，重点深入研究XX方面的内容，探究其对XX的影响。
结合虚拟实验和实际实验，采用多种方法对数据进行验证，提高实验数据的可信度。
我们还将把研究成果与物理、生物、化学等领域进行交叉研究，发掘更多应用场景和研究方向。</a:t>
              </a: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967024E3-CBEB-4F21-A491-9EDE28148EB8}"/>
                </a:ext>
              </a:extLst>
            </p:cNvPr>
            <p:cNvSpPr/>
            <p:nvPr/>
          </p:nvSpPr>
          <p:spPr>
            <a:xfrm>
              <a:off x="0" y="5884270"/>
              <a:ext cx="903642" cy="973730"/>
            </a:xfrm>
            <a:custGeom>
              <a:avLst/>
              <a:gdLst>
                <a:gd name="connsiteX0" fmla="*/ 443753 w 1183296"/>
                <a:gd name="connsiteY0" fmla="*/ 0 h 1275074"/>
                <a:gd name="connsiteX1" fmla="*/ 1183296 w 1183296"/>
                <a:gd name="connsiteY1" fmla="*/ 1275074 h 1275074"/>
                <a:gd name="connsiteX2" fmla="*/ 0 w 1183296"/>
                <a:gd name="connsiteY2" fmla="*/ 1275074 h 1275074"/>
                <a:gd name="connsiteX3" fmla="*/ 0 w 1183296"/>
                <a:gd name="connsiteY3" fmla="*/ 765092 h 1275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3296" h="1275074">
                  <a:moveTo>
                    <a:pt x="443753" y="0"/>
                  </a:moveTo>
                  <a:lnTo>
                    <a:pt x="1183296" y="1275074"/>
                  </a:lnTo>
                  <a:lnTo>
                    <a:pt x="0" y="1275074"/>
                  </a:lnTo>
                  <a:lnTo>
                    <a:pt x="0" y="765092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>
              <a:extLst>
                <a:ext uri="{FF2B5EF4-FFF2-40B4-BE49-F238E27FC236}">
                  <a16:creationId xmlns:a16="http://schemas.microsoft.com/office/drawing/2014/main" id="{AAC13AEB-8F64-46B1-ADC2-621D7A1C42E2}"/>
                </a:ext>
              </a:extLst>
            </p:cNvPr>
            <p:cNvSpPr/>
            <p:nvPr/>
          </p:nvSpPr>
          <p:spPr>
            <a:xfrm>
              <a:off x="11533188" y="2607044"/>
              <a:ext cx="361465" cy="311608"/>
            </a:xfrm>
            <a:prstGeom prst="triangle">
              <a:avLst/>
            </a:pr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4846EF1E-DF87-4E5C-A892-2CC04A916D0F}"/>
                </a:ext>
              </a:extLst>
            </p:cNvPr>
            <p:cNvSpPr/>
            <p:nvPr/>
          </p:nvSpPr>
          <p:spPr>
            <a:xfrm>
              <a:off x="10666564" y="0"/>
              <a:ext cx="1525435" cy="1864194"/>
            </a:xfrm>
            <a:custGeom>
              <a:avLst/>
              <a:gdLst>
                <a:gd name="connsiteX0" fmla="*/ 0 w 1749552"/>
                <a:gd name="connsiteY0" fmla="*/ 0 h 2138082"/>
                <a:gd name="connsiteX1" fmla="*/ 1749552 w 1749552"/>
                <a:gd name="connsiteY1" fmla="*/ 0 h 2138082"/>
                <a:gd name="connsiteX2" fmla="*/ 1749552 w 1749552"/>
                <a:gd name="connsiteY2" fmla="*/ 1259694 h 2138082"/>
                <a:gd name="connsiteX3" fmla="*/ 1240087 w 1749552"/>
                <a:gd name="connsiteY3" fmla="*/ 2138082 h 2138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9552" h="2138082">
                  <a:moveTo>
                    <a:pt x="0" y="0"/>
                  </a:moveTo>
                  <a:lnTo>
                    <a:pt x="1749552" y="0"/>
                  </a:lnTo>
                  <a:lnTo>
                    <a:pt x="1749552" y="1259694"/>
                  </a:lnTo>
                  <a:lnTo>
                    <a:pt x="1240087" y="2138082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研究展望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9537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5400" dirty="0">
                <a:solidFill>
                  <a:schemeClr val="accent2"/>
                </a:solidFill>
              </a:rPr>
              <a:t>Thank You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/>
              <a:t>Presenter name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 altLang="zh-CN" dirty="0"/>
              <a:t>mba.guet.edu.cn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5478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>
            <a:extLst>
              <a:ext uri="{FF2B5EF4-FFF2-40B4-BE49-F238E27FC236}">
                <a16:creationId xmlns:a16="http://schemas.microsoft.com/office/drawing/2014/main" id="{B2ACD061-AE86-92C8-6899-1F28A24BAF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55" t="65608" r="15326" b="12897"/>
          <a:stretch/>
        </p:blipFill>
        <p:spPr>
          <a:xfrm>
            <a:off x="0" y="0"/>
            <a:ext cx="12192000" cy="2210985"/>
          </a:xfrm>
          <a:custGeom>
            <a:avLst/>
            <a:gdLst>
              <a:gd name="connsiteX0" fmla="*/ 0 w 12192000"/>
              <a:gd name="connsiteY0" fmla="*/ 0 h 2210985"/>
              <a:gd name="connsiteX1" fmla="*/ 12192000 w 12192000"/>
              <a:gd name="connsiteY1" fmla="*/ 0 h 2210985"/>
              <a:gd name="connsiteX2" fmla="*/ 12192000 w 12192000"/>
              <a:gd name="connsiteY2" fmla="*/ 2210985 h 2210985"/>
              <a:gd name="connsiteX3" fmla="*/ 0 w 12192000"/>
              <a:gd name="connsiteY3" fmla="*/ 2210985 h 221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210985">
                <a:moveTo>
                  <a:pt x="0" y="0"/>
                </a:moveTo>
                <a:lnTo>
                  <a:pt x="12192000" y="0"/>
                </a:lnTo>
                <a:lnTo>
                  <a:pt x="12192000" y="2210985"/>
                </a:lnTo>
                <a:lnTo>
                  <a:pt x="0" y="2210985"/>
                </a:lnTo>
                <a:close/>
              </a:path>
            </a:pathLst>
          </a:custGeom>
        </p:spPr>
      </p:pic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id="{82BCA4C3-280E-1FC0-050E-96177E389045}"/>
              </a:ext>
            </a:extLst>
          </p:cNvPr>
          <p:cNvSpPr/>
          <p:nvPr/>
        </p:nvSpPr>
        <p:spPr>
          <a:xfrm>
            <a:off x="0" y="0"/>
            <a:ext cx="12192000" cy="2199198"/>
          </a:xfrm>
          <a:custGeom>
            <a:avLst/>
            <a:gdLst>
              <a:gd name="connsiteX0" fmla="*/ 0 w 12192000"/>
              <a:gd name="connsiteY0" fmla="*/ 0 h 2199198"/>
              <a:gd name="connsiteX1" fmla="*/ 12192000 w 12192000"/>
              <a:gd name="connsiteY1" fmla="*/ 0 h 2199198"/>
              <a:gd name="connsiteX2" fmla="*/ 12192000 w 12192000"/>
              <a:gd name="connsiteY2" fmla="*/ 2199198 h 2199198"/>
              <a:gd name="connsiteX3" fmla="*/ 0 w 12192000"/>
              <a:gd name="connsiteY3" fmla="*/ 2199198 h 2199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199198">
                <a:moveTo>
                  <a:pt x="0" y="0"/>
                </a:moveTo>
                <a:lnTo>
                  <a:pt x="12192000" y="0"/>
                </a:lnTo>
                <a:lnTo>
                  <a:pt x="12192000" y="2199198"/>
                </a:lnTo>
                <a:lnTo>
                  <a:pt x="0" y="2199198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67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3FD7CF1A-DC20-B2CC-0AB2-4CADFF185B98}"/>
              </a:ext>
            </a:extLst>
          </p:cNvPr>
          <p:cNvGrpSpPr/>
          <p:nvPr/>
        </p:nvGrpSpPr>
        <p:grpSpPr>
          <a:xfrm>
            <a:off x="660401" y="1130300"/>
            <a:ext cx="10858499" cy="5038688"/>
            <a:chOff x="660401" y="1130300"/>
            <a:chExt cx="10858499" cy="5038688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46ABEEA6-746C-73D0-7A29-8B6C1256ECDC}"/>
                </a:ext>
              </a:extLst>
            </p:cNvPr>
            <p:cNvSpPr/>
            <p:nvPr/>
          </p:nvSpPr>
          <p:spPr>
            <a:xfrm>
              <a:off x="660401" y="1130300"/>
              <a:ext cx="1723549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rtlCol="0" anchor="t" anchorCtr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kumimoji="1" lang="zh-CN" altLang="en-US" sz="6000" b="1" dirty="0">
                  <a:solidFill>
                    <a:schemeClr val="accent2"/>
                  </a:solidFill>
                </a:rPr>
                <a:t>目录</a:t>
              </a:r>
              <a:endParaRPr kumimoji="1" lang="en-US" altLang="zh-CN" sz="6000" b="1" dirty="0">
                <a:solidFill>
                  <a:schemeClr val="accent2"/>
                </a:solidFill>
              </a:endParaRP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6A05E4E8-C6DA-23A4-2477-C595B0C4F0B7}"/>
                </a:ext>
              </a:extLst>
            </p:cNvPr>
            <p:cNvGrpSpPr/>
            <p:nvPr/>
          </p:nvGrpSpPr>
          <p:grpSpPr>
            <a:xfrm>
              <a:off x="673102" y="4024999"/>
              <a:ext cx="10845798" cy="540750"/>
              <a:chOff x="5901815" y="2530783"/>
              <a:chExt cx="10845798" cy="540750"/>
            </a:xfrm>
          </p:grpSpPr>
          <p:cxnSp>
            <p:nvCxnSpPr>
              <p:cNvPr id="25" name="直接箭头连接符 24">
                <a:extLst>
                  <a:ext uri="{FF2B5EF4-FFF2-40B4-BE49-F238E27FC236}">
                    <a16:creationId xmlns:a16="http://schemas.microsoft.com/office/drawing/2014/main" id="{585ECD83-C329-0F65-8F40-C01FC61B79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84170" y="3071533"/>
                <a:ext cx="10649143" cy="0"/>
              </a:xfrm>
              <a:prstGeom prst="straightConnector1">
                <a:avLst/>
              </a:prstGeom>
              <a:ln w="9525">
                <a:solidFill>
                  <a:schemeClr val="accent3">
                    <a:lumMod val="20000"/>
                    <a:lumOff val="80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CCDF0F46-BEF4-3A7C-89F3-C5919875C212}"/>
                  </a:ext>
                </a:extLst>
              </p:cNvPr>
              <p:cNvSpPr/>
              <p:nvPr/>
            </p:nvSpPr>
            <p:spPr>
              <a:xfrm>
                <a:off x="5901815" y="2625963"/>
                <a:ext cx="1980029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91440" tIns="45720" rIns="91440" bIns="45720" rtlCol="0" anchor="b" anchorCtr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r>
                  <a:rPr kumimoji="1" lang="en-US" altLang="zh-CN" sz="2000" b="1" dirty="0" err="1">
                    <a:solidFill>
                      <a:schemeClr val="tx1"/>
                    </a:solidFill>
                  </a:rPr>
                  <a:t>实验结果和分析</a:t>
                </a:r>
                <a:endParaRPr kumimoji="1" lang="en-US" altLang="zh-CN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54C7E966-D2DD-656D-C096-9BB2FF770DD6}"/>
                  </a:ext>
                </a:extLst>
              </p:cNvPr>
              <p:cNvSpPr/>
              <p:nvPr/>
            </p:nvSpPr>
            <p:spPr>
              <a:xfrm>
                <a:off x="13601012" y="2530783"/>
                <a:ext cx="3146601" cy="5232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b" anchorCtr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r"/>
                <a:r>
                  <a:rPr kumimoji="1" lang="en-US" altLang="zh-CN" sz="2800" b="1" dirty="0">
                    <a:solidFill>
                      <a:schemeClr val="accent1"/>
                    </a:solidFill>
                  </a:rPr>
                  <a:t>03</a:t>
                </a:r>
              </a:p>
            </p:txBody>
          </p: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3C115C5A-CC95-28CE-157A-17845454515E}"/>
                </a:ext>
              </a:extLst>
            </p:cNvPr>
            <p:cNvGrpSpPr/>
            <p:nvPr/>
          </p:nvGrpSpPr>
          <p:grpSpPr>
            <a:xfrm>
              <a:off x="673102" y="3223380"/>
              <a:ext cx="10845798" cy="540750"/>
              <a:chOff x="5901815" y="2530783"/>
              <a:chExt cx="10845798" cy="540750"/>
            </a:xfrm>
          </p:grpSpPr>
          <p:cxnSp>
            <p:nvCxnSpPr>
              <p:cNvPr id="22" name="直接箭头连接符 21">
                <a:extLst>
                  <a:ext uri="{FF2B5EF4-FFF2-40B4-BE49-F238E27FC236}">
                    <a16:creationId xmlns:a16="http://schemas.microsoft.com/office/drawing/2014/main" id="{7CA2FB25-9B1E-A476-1737-01AC5F3FA4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84170" y="3071533"/>
                <a:ext cx="10649143" cy="0"/>
              </a:xfrm>
              <a:prstGeom prst="straightConnector1">
                <a:avLst/>
              </a:prstGeom>
              <a:ln w="9525">
                <a:solidFill>
                  <a:schemeClr val="accent1">
                    <a:lumMod val="20000"/>
                    <a:lumOff val="80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8FE9F6D5-D7DF-66AC-451A-DDF8A023D46E}"/>
                  </a:ext>
                </a:extLst>
              </p:cNvPr>
              <p:cNvSpPr/>
              <p:nvPr/>
            </p:nvSpPr>
            <p:spPr>
              <a:xfrm>
                <a:off x="5901815" y="2625963"/>
                <a:ext cx="2492990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91440" tIns="45720" rIns="91440" bIns="45720" rtlCol="0" anchor="b" anchorCtr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r>
                  <a:rPr kumimoji="1" lang="en-US" altLang="zh-CN" sz="2000" b="1" dirty="0" err="1">
                    <a:solidFill>
                      <a:schemeClr val="tx1"/>
                    </a:solidFill>
                  </a:rPr>
                  <a:t>研究方法和理论框架</a:t>
                </a:r>
                <a:endParaRPr kumimoji="1" lang="en-US" altLang="zh-CN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7C528C7C-04E1-F8FF-B66E-2727DE823030}"/>
                  </a:ext>
                </a:extLst>
              </p:cNvPr>
              <p:cNvSpPr/>
              <p:nvPr/>
            </p:nvSpPr>
            <p:spPr>
              <a:xfrm>
                <a:off x="13601012" y="2530783"/>
                <a:ext cx="3146601" cy="5232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b" anchorCtr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r"/>
                <a:r>
                  <a:rPr kumimoji="1" lang="en-US" altLang="zh-CN" sz="2800" b="1">
                    <a:solidFill>
                      <a:schemeClr val="accent1"/>
                    </a:solidFill>
                  </a:rPr>
                  <a:t>02</a:t>
                </a:r>
                <a:endParaRPr kumimoji="1" lang="en-US" altLang="zh-CN" sz="2800" b="1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1CC9FC24-6BD6-2ED8-15B8-EEBDEE925BD3}"/>
                </a:ext>
              </a:extLst>
            </p:cNvPr>
            <p:cNvGrpSpPr/>
            <p:nvPr/>
          </p:nvGrpSpPr>
          <p:grpSpPr>
            <a:xfrm>
              <a:off x="673102" y="5628238"/>
              <a:ext cx="10845798" cy="540750"/>
              <a:chOff x="5901815" y="2530783"/>
              <a:chExt cx="10845798" cy="540750"/>
            </a:xfrm>
          </p:grpSpPr>
          <p:cxnSp>
            <p:nvCxnSpPr>
              <p:cNvPr id="19" name="直接箭头连接符 18">
                <a:extLst>
                  <a:ext uri="{FF2B5EF4-FFF2-40B4-BE49-F238E27FC236}">
                    <a16:creationId xmlns:a16="http://schemas.microsoft.com/office/drawing/2014/main" id="{E3ABF0C1-E1BB-458C-1F3E-E8785E8A0A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84170" y="3071533"/>
                <a:ext cx="10649143" cy="0"/>
              </a:xfrm>
              <a:prstGeom prst="straightConnector1">
                <a:avLst/>
              </a:prstGeom>
              <a:ln w="9525">
                <a:solidFill>
                  <a:schemeClr val="accent1">
                    <a:lumMod val="20000"/>
                    <a:lumOff val="80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472B8A47-8B8D-9180-A161-215128DF39B3}"/>
                  </a:ext>
                </a:extLst>
              </p:cNvPr>
              <p:cNvSpPr/>
              <p:nvPr/>
            </p:nvSpPr>
            <p:spPr>
              <a:xfrm>
                <a:off x="5901815" y="2625963"/>
                <a:ext cx="1980029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91440" tIns="45720" rIns="91440" bIns="45720" rtlCol="0" anchor="b" anchorCtr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r>
                  <a:rPr kumimoji="1" lang="en-US" altLang="zh-CN" sz="2000" b="1" dirty="0" err="1">
                    <a:solidFill>
                      <a:schemeClr val="tx1"/>
                    </a:solidFill>
                  </a:rPr>
                  <a:t>未来工作和展望</a:t>
                </a:r>
                <a:endParaRPr kumimoji="1" lang="en-US" altLang="zh-CN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D40488FD-CAC7-40DE-A275-DFD43DB259D7}"/>
                  </a:ext>
                </a:extLst>
              </p:cNvPr>
              <p:cNvSpPr/>
              <p:nvPr/>
            </p:nvSpPr>
            <p:spPr>
              <a:xfrm>
                <a:off x="13601012" y="2530783"/>
                <a:ext cx="3146601" cy="5232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b" anchorCtr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r"/>
                <a:r>
                  <a:rPr kumimoji="1" lang="en-US" altLang="zh-CN" sz="2800" b="1">
                    <a:solidFill>
                      <a:schemeClr val="accent1"/>
                    </a:solidFill>
                  </a:rPr>
                  <a:t>05</a:t>
                </a:r>
                <a:endParaRPr kumimoji="1" lang="en-US" altLang="zh-CN" sz="2800" b="1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E112AEB4-942E-6742-6292-CF8CF94C9FF0}"/>
                </a:ext>
              </a:extLst>
            </p:cNvPr>
            <p:cNvGrpSpPr/>
            <p:nvPr/>
          </p:nvGrpSpPr>
          <p:grpSpPr>
            <a:xfrm>
              <a:off x="673102" y="4826618"/>
              <a:ext cx="10845798" cy="540750"/>
              <a:chOff x="5901815" y="2530783"/>
              <a:chExt cx="10845798" cy="540750"/>
            </a:xfrm>
          </p:grpSpPr>
          <p:cxnSp>
            <p:nvCxnSpPr>
              <p:cNvPr id="16" name="直接箭头连接符 15">
                <a:extLst>
                  <a:ext uri="{FF2B5EF4-FFF2-40B4-BE49-F238E27FC236}">
                    <a16:creationId xmlns:a16="http://schemas.microsoft.com/office/drawing/2014/main" id="{1C4689E7-38AE-BE79-1211-34C2161005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84170" y="3071533"/>
                <a:ext cx="10649143" cy="0"/>
              </a:xfrm>
              <a:prstGeom prst="straightConnector1">
                <a:avLst/>
              </a:prstGeom>
              <a:ln w="9525">
                <a:solidFill>
                  <a:schemeClr val="accent1">
                    <a:lumMod val="20000"/>
                    <a:lumOff val="80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873846E0-53A1-696D-253A-9717CE405AD5}"/>
                  </a:ext>
                </a:extLst>
              </p:cNvPr>
              <p:cNvSpPr/>
              <p:nvPr/>
            </p:nvSpPr>
            <p:spPr>
              <a:xfrm>
                <a:off x="5901815" y="2625963"/>
                <a:ext cx="1723549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91440" tIns="45720" rIns="91440" bIns="45720" rtlCol="0" anchor="b" anchorCtr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r>
                  <a:rPr kumimoji="1" lang="en-US" altLang="zh-CN" sz="2000" b="1" dirty="0" err="1">
                    <a:solidFill>
                      <a:schemeClr val="tx1"/>
                    </a:solidFill>
                  </a:rPr>
                  <a:t>创新点和贡献</a:t>
                </a:r>
                <a:endParaRPr kumimoji="1" lang="en-US" altLang="zh-CN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B86B2A20-F25F-C361-D6A8-D960C0A56987}"/>
                  </a:ext>
                </a:extLst>
              </p:cNvPr>
              <p:cNvSpPr/>
              <p:nvPr/>
            </p:nvSpPr>
            <p:spPr>
              <a:xfrm>
                <a:off x="13601012" y="2530783"/>
                <a:ext cx="3146601" cy="5232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b" anchorCtr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r"/>
                <a:r>
                  <a:rPr kumimoji="1" lang="en-US" altLang="zh-CN" sz="2800" b="1">
                    <a:solidFill>
                      <a:schemeClr val="accent1"/>
                    </a:solidFill>
                  </a:rPr>
                  <a:t>04</a:t>
                </a:r>
                <a:endParaRPr kumimoji="1" lang="en-US" altLang="zh-CN" sz="2800" b="1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1E59ECEB-416A-43F3-1DCE-6B7BFFF85ED0}"/>
                </a:ext>
              </a:extLst>
            </p:cNvPr>
            <p:cNvGrpSpPr/>
            <p:nvPr/>
          </p:nvGrpSpPr>
          <p:grpSpPr>
            <a:xfrm>
              <a:off x="673102" y="2421761"/>
              <a:ext cx="10845798" cy="540750"/>
              <a:chOff x="5901815" y="2530783"/>
              <a:chExt cx="10845798" cy="540750"/>
            </a:xfrm>
          </p:grpSpPr>
          <p:cxnSp>
            <p:nvCxnSpPr>
              <p:cNvPr id="13" name="直接箭头连接符 12">
                <a:extLst>
                  <a:ext uri="{FF2B5EF4-FFF2-40B4-BE49-F238E27FC236}">
                    <a16:creationId xmlns:a16="http://schemas.microsoft.com/office/drawing/2014/main" id="{3A7A97DD-AA49-A813-28B5-FB53718EFE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84170" y="3071533"/>
                <a:ext cx="10649143" cy="0"/>
              </a:xfrm>
              <a:prstGeom prst="straightConnector1">
                <a:avLst/>
              </a:prstGeom>
              <a:ln w="9525">
                <a:solidFill>
                  <a:schemeClr val="accent1">
                    <a:lumMod val="20000"/>
                    <a:lumOff val="80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83E2BCDD-73E7-D630-A062-9263C33B2A8D}"/>
                  </a:ext>
                </a:extLst>
              </p:cNvPr>
              <p:cNvSpPr/>
              <p:nvPr/>
            </p:nvSpPr>
            <p:spPr>
              <a:xfrm>
                <a:off x="5901815" y="2625963"/>
                <a:ext cx="1980029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91440" tIns="45720" rIns="91440" bIns="45720" rtlCol="0" anchor="b" anchorCtr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r>
                  <a:rPr kumimoji="1" lang="en-US" altLang="zh-CN" sz="2000" b="1" dirty="0" err="1">
                    <a:solidFill>
                      <a:schemeClr val="tx1"/>
                    </a:solidFill>
                  </a:rPr>
                  <a:t>研究背景和意义</a:t>
                </a:r>
                <a:endParaRPr kumimoji="1" lang="en-US" altLang="zh-CN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C70ABFC0-C9DB-2E4E-F84D-097587FF9FFE}"/>
                  </a:ext>
                </a:extLst>
              </p:cNvPr>
              <p:cNvSpPr/>
              <p:nvPr/>
            </p:nvSpPr>
            <p:spPr>
              <a:xfrm>
                <a:off x="13601012" y="2530783"/>
                <a:ext cx="3146601" cy="5232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b" anchorCtr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r"/>
                <a:r>
                  <a:rPr kumimoji="1" lang="en-US" altLang="zh-CN" sz="2800" b="1" dirty="0">
                    <a:solidFill>
                      <a:schemeClr val="accent1"/>
                    </a:solidFill>
                  </a:rPr>
                  <a:t>01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24037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01.研究背景和意义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探究博士论文答辩的学术意义和背景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1034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1AF16B62-FC88-2B0D-0E1A-E39DE6B4287F}"/>
              </a:ext>
            </a:extLst>
          </p:cNvPr>
          <p:cNvGrpSpPr/>
          <p:nvPr/>
        </p:nvGrpSpPr>
        <p:grpSpPr>
          <a:xfrm>
            <a:off x="-1" y="875413"/>
            <a:ext cx="10066632" cy="4423557"/>
            <a:chOff x="-1" y="875413"/>
            <a:chExt cx="10066632" cy="4423557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1651A5D-505B-3135-AE91-08D29931645A}"/>
                </a:ext>
              </a:extLst>
            </p:cNvPr>
            <p:cNvGrpSpPr/>
            <p:nvPr/>
          </p:nvGrpSpPr>
          <p:grpSpPr>
            <a:xfrm>
              <a:off x="2125370" y="2736546"/>
              <a:ext cx="2111657" cy="2562424"/>
              <a:chOff x="2126439" y="2627341"/>
              <a:chExt cx="2111657" cy="2562424"/>
            </a:xfrm>
          </p:grpSpPr>
          <p:sp>
            <p:nvSpPr>
              <p:cNvPr id="21" name="矩形: 圆角 20">
                <a:extLst>
                  <a:ext uri="{FF2B5EF4-FFF2-40B4-BE49-F238E27FC236}">
                    <a16:creationId xmlns:a16="http://schemas.microsoft.com/office/drawing/2014/main" id="{EC1B6332-71F6-1583-1038-89EAD72F436D}"/>
                  </a:ext>
                </a:extLst>
              </p:cNvPr>
              <p:cNvSpPr/>
              <p:nvPr/>
            </p:nvSpPr>
            <p:spPr>
              <a:xfrm>
                <a:off x="2281781" y="2807341"/>
                <a:ext cx="1956315" cy="2382424"/>
              </a:xfrm>
              <a:prstGeom prst="roundRect">
                <a:avLst>
                  <a:gd name="adj" fmla="val 9280"/>
                </a:avLst>
              </a:pr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19920DC5-8587-4F68-678A-A8C8A6137B07}"/>
                  </a:ext>
                </a:extLst>
              </p:cNvPr>
              <p:cNvSpPr/>
              <p:nvPr/>
            </p:nvSpPr>
            <p:spPr>
              <a:xfrm>
                <a:off x="2126439" y="2627341"/>
                <a:ext cx="360001" cy="360000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</a:gsLst>
                <a:lin ang="2700000" scaled="0"/>
              </a:gradFill>
              <a:ln w="57150" cap="rnd">
                <a:noFill/>
                <a:prstDash val="solid"/>
                <a:round/>
              </a:ln>
              <a:effectLst>
                <a:outerShdw blurRad="76200" dist="50800" dir="5400000" algn="ctr" rotWithShape="0">
                  <a:schemeClr val="accent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0" tIns="0" rIns="0" bIns="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3765">
                  <a:lnSpc>
                    <a:spcPct val="120000"/>
                  </a:lnSpc>
                </a:pPr>
                <a:endParaRPr lang="zh-CN" altLang="en-US" sz="16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DD31980-6549-B1B1-C235-5842A7CAE404}"/>
                  </a:ext>
                </a:extLst>
              </p:cNvPr>
              <p:cNvSpPr txBox="1"/>
              <p:nvPr/>
            </p:nvSpPr>
            <p:spPr>
              <a:xfrm>
                <a:off x="2398323" y="3452195"/>
                <a:ext cx="1723230" cy="400110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altLang="zh-CN" sz="1600" b="1" dirty="0"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60000">
                          <a:schemeClr val="accent1"/>
                        </a:gs>
                      </a:gsLst>
                      <a:lin ang="2700000" scaled="0"/>
                    </a:gradFill>
                    <a:effectLst>
                      <a:outerShdw blurRad="76200" dist="50800" dir="5400000" algn="ctr" rotWithShape="0">
                        <a:schemeClr val="accent1">
                          <a:alpha val="20000"/>
                        </a:schemeClr>
                      </a:outerShdw>
                    </a:effectLst>
                  </a:rPr>
                  <a:t>语音信号新方法</a:t>
                </a:r>
                <a:endParaRPr lang="zh-CN" altLang="en-US" sz="2000" b="1" dirty="0">
                  <a:gradFill>
                    <a:gsLst>
                      <a:gs pos="0">
                        <a:schemeClr val="accent1">
                          <a:lumMod val="60000"/>
                          <a:lumOff val="40000"/>
                        </a:schemeClr>
                      </a:gs>
                      <a:gs pos="60000">
                        <a:schemeClr val="accent1"/>
                      </a:gs>
                    </a:gsLst>
                    <a:lin ang="2700000" scaled="0"/>
                  </a:gradFill>
                  <a:effectLst>
                    <a:outerShdw blurRad="76200" dist="50800" dir="5400000" algn="ctr" rotWithShape="0">
                      <a:schemeClr val="accent1">
                        <a:alpha val="20000"/>
                      </a:schemeClr>
                    </a:outerShdw>
                  </a:effectLst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1BE33D9E-1302-E328-3B07-CA6BEE0374FC}"/>
                  </a:ext>
                </a:extLst>
              </p:cNvPr>
              <p:cNvSpPr/>
              <p:nvPr/>
            </p:nvSpPr>
            <p:spPr>
              <a:xfrm>
                <a:off x="2398323" y="3900035"/>
                <a:ext cx="1723230" cy="797311"/>
              </a:xfrm>
              <a:prstGeom prst="rect">
                <a:avLst/>
              </a:prstGeom>
              <a:noFill/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0000" tIns="90000" rIns="90000" bIns="90000" numCol="1" spcCol="0" rtlCol="0" fromWordArt="0" anchor="ctr" anchorCtr="0" forceAA="0" compatLnSpc="1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200" dirty="0">
                    <a:solidFill>
                      <a:schemeClr val="tx1"/>
                    </a:solidFill>
                  </a:rPr>
                  <a:t>提出一种新的语音信号处理方法。</a:t>
                </a:r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7C27E2FA-0720-9B1A-3451-DEB169A0EA6A}"/>
                </a:ext>
              </a:extLst>
            </p:cNvPr>
            <p:cNvGrpSpPr/>
            <p:nvPr/>
          </p:nvGrpSpPr>
          <p:grpSpPr>
            <a:xfrm>
              <a:off x="5040172" y="2736546"/>
              <a:ext cx="2111657" cy="2562424"/>
              <a:chOff x="5041241" y="2627341"/>
              <a:chExt cx="2111657" cy="2562424"/>
            </a:xfrm>
          </p:grpSpPr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10D93ECA-9A2C-CF71-6593-6C58FB36011B}"/>
                  </a:ext>
                </a:extLst>
              </p:cNvPr>
              <p:cNvSpPr/>
              <p:nvPr/>
            </p:nvSpPr>
            <p:spPr>
              <a:xfrm>
                <a:off x="5196583" y="2807341"/>
                <a:ext cx="1956315" cy="2382424"/>
              </a:xfrm>
              <a:prstGeom prst="roundRect">
                <a:avLst>
                  <a:gd name="adj" fmla="val 9280"/>
                </a:avLst>
              </a:prstGeom>
              <a:solidFill>
                <a:schemeClr val="accent6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6CFBFA84-D395-6186-5BD4-7486B98367C8}"/>
                  </a:ext>
                </a:extLst>
              </p:cNvPr>
              <p:cNvSpPr/>
              <p:nvPr/>
            </p:nvSpPr>
            <p:spPr>
              <a:xfrm>
                <a:off x="5041241" y="2627341"/>
                <a:ext cx="360001" cy="360000"/>
              </a:xfrm>
              <a:prstGeom prst="roundRect">
                <a:avLst/>
              </a:prstGeom>
              <a:gradFill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60000">
                    <a:schemeClr val="accent6"/>
                  </a:gs>
                </a:gsLst>
                <a:lin ang="2700000" scaled="0"/>
              </a:gradFill>
              <a:ln w="57150" cap="rnd">
                <a:noFill/>
                <a:prstDash val="solid"/>
                <a:round/>
              </a:ln>
              <a:effectLst>
                <a:outerShdw blurRad="76200" dist="50800" dir="5400000" algn="ctr" rotWithShape="0">
                  <a:schemeClr val="accent6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0" tIns="0" rIns="0" bIns="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3765">
                  <a:lnSpc>
                    <a:spcPct val="120000"/>
                  </a:lnSpc>
                </a:pPr>
                <a:endParaRPr lang="zh-CN" altLang="en-US" sz="16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62CF5A7-CAD2-8880-68BA-CB4178DBCB08}"/>
                  </a:ext>
                </a:extLst>
              </p:cNvPr>
              <p:cNvSpPr txBox="1"/>
              <p:nvPr/>
            </p:nvSpPr>
            <p:spPr>
              <a:xfrm>
                <a:off x="5313125" y="3452195"/>
                <a:ext cx="1723230" cy="400110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altLang="zh-CN" sz="1600" b="1" dirty="0"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60000">
                          <a:schemeClr val="accent6"/>
                        </a:gs>
                      </a:gsLst>
                      <a:lin ang="2700000" scaled="0"/>
                    </a:gradFill>
                    <a:effectLst>
                      <a:outerShdw blurRad="76200" dist="50800" dir="5400000" algn="ctr" rotWithShape="0">
                        <a:schemeClr val="accent6">
                          <a:alpha val="20000"/>
                        </a:schemeClr>
                      </a:outerShdw>
                    </a:effectLst>
                  </a:rPr>
                  <a:t>提高识别精度</a:t>
                </a:r>
                <a:endParaRPr lang="zh-CN" altLang="en-US" sz="2000" b="1" dirty="0">
                  <a:gradFill>
                    <a:gsLst>
                      <a:gs pos="0">
                        <a:schemeClr val="accent6">
                          <a:lumMod val="60000"/>
                          <a:lumOff val="40000"/>
                        </a:schemeClr>
                      </a:gs>
                      <a:gs pos="60000">
                        <a:schemeClr val="accent6"/>
                      </a:gs>
                    </a:gsLst>
                    <a:lin ang="2700000" scaled="0"/>
                  </a:gradFill>
                  <a:effectLst>
                    <a:outerShdw blurRad="76200" dist="50800" dir="5400000" algn="ctr" rotWithShape="0">
                      <a:schemeClr val="accent6">
                        <a:alpha val="20000"/>
                      </a:schemeClr>
                    </a:outerShdw>
                  </a:effectLst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2E639BCE-391E-FC45-EE7E-3F39D38B30F0}"/>
                  </a:ext>
                </a:extLst>
              </p:cNvPr>
              <p:cNvSpPr/>
              <p:nvPr/>
            </p:nvSpPr>
            <p:spPr>
              <a:xfrm>
                <a:off x="5313125" y="3900035"/>
                <a:ext cx="1723230" cy="797311"/>
              </a:xfrm>
              <a:prstGeom prst="rect">
                <a:avLst/>
              </a:prstGeom>
              <a:noFill/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0000" tIns="90000" rIns="90000" bIns="90000" numCol="1" spcCol="0" rtlCol="0" fromWordArt="0" anchor="ctr" anchorCtr="0" forceAA="0" compatLnSpc="1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200" dirty="0">
                    <a:solidFill>
                      <a:schemeClr val="tx1"/>
                    </a:solidFill>
                  </a:rPr>
                  <a:t>通过新方法提高语音识别的精度。</a:t>
                </a:r>
              </a:p>
            </p:txBody>
          </p: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4ED71F03-A00D-11D5-94D4-EB3837ACB4E1}"/>
                </a:ext>
              </a:extLst>
            </p:cNvPr>
            <p:cNvGrpSpPr/>
            <p:nvPr/>
          </p:nvGrpSpPr>
          <p:grpSpPr>
            <a:xfrm>
              <a:off x="7954974" y="2736546"/>
              <a:ext cx="2111657" cy="2562424"/>
              <a:chOff x="7956043" y="2627341"/>
              <a:chExt cx="2111657" cy="2562424"/>
            </a:xfrm>
          </p:grpSpPr>
          <p:sp>
            <p:nvSpPr>
              <p:cNvPr id="11" name="矩形: 圆角 10">
                <a:extLst>
                  <a:ext uri="{FF2B5EF4-FFF2-40B4-BE49-F238E27FC236}">
                    <a16:creationId xmlns:a16="http://schemas.microsoft.com/office/drawing/2014/main" id="{62531A8C-3929-0066-15B2-62EEC268F3C8}"/>
                  </a:ext>
                </a:extLst>
              </p:cNvPr>
              <p:cNvSpPr/>
              <p:nvPr/>
            </p:nvSpPr>
            <p:spPr>
              <a:xfrm>
                <a:off x="8111385" y="2807341"/>
                <a:ext cx="1956315" cy="2382424"/>
              </a:xfrm>
              <a:prstGeom prst="roundRect">
                <a:avLst>
                  <a:gd name="adj" fmla="val 9280"/>
                </a:avLst>
              </a:prstGeom>
              <a:solidFill>
                <a:schemeClr val="accent3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565B1090-6963-8712-83C7-B37B444FA30A}"/>
                  </a:ext>
                </a:extLst>
              </p:cNvPr>
              <p:cNvSpPr/>
              <p:nvPr/>
            </p:nvSpPr>
            <p:spPr>
              <a:xfrm>
                <a:off x="7956043" y="2627341"/>
                <a:ext cx="360001" cy="360000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60000">
                    <a:schemeClr val="accent3"/>
                  </a:gs>
                </a:gsLst>
                <a:lin ang="2700000" scaled="0"/>
              </a:gradFill>
              <a:ln w="57150" cap="rnd">
                <a:noFill/>
                <a:prstDash val="solid"/>
                <a:round/>
              </a:ln>
              <a:effectLst>
                <a:outerShdw blurRad="76200" dist="50800" dir="5400000" algn="ctr" rotWithShape="0">
                  <a:schemeClr val="accent3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0" tIns="0" rIns="0" bIns="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3765">
                  <a:lnSpc>
                    <a:spcPct val="120000"/>
                  </a:lnSpc>
                </a:pPr>
                <a:endParaRPr lang="zh-CN" altLang="en-US" sz="16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8FA8735-51E4-B73A-E0DC-40DD98A5C453}"/>
                  </a:ext>
                </a:extLst>
              </p:cNvPr>
              <p:cNvSpPr txBox="1"/>
              <p:nvPr/>
            </p:nvSpPr>
            <p:spPr>
              <a:xfrm>
                <a:off x="8227927" y="3452195"/>
                <a:ext cx="1723230" cy="400110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altLang="zh-CN" sz="1600" b="1" dirty="0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60000">
                          <a:schemeClr val="accent3"/>
                        </a:gs>
                      </a:gsLst>
                      <a:lin ang="2700000" scaled="0"/>
                    </a:gradFill>
                    <a:effectLst>
                      <a:outerShdw blurRad="76200" dist="50800" dir="5400000" algn="ctr" rotWithShape="0">
                        <a:schemeClr val="accent3">
                          <a:alpha val="20000"/>
                        </a:schemeClr>
                      </a:outerShdw>
                    </a:effectLst>
                  </a:rPr>
                  <a:t>广泛应用信号处理</a:t>
                </a:r>
                <a:endParaRPr lang="zh-CN" altLang="en-US" sz="2000" b="1" dirty="0">
                  <a:gradFill>
                    <a:gsLst>
                      <a:gs pos="0">
                        <a:schemeClr val="accent3">
                          <a:lumMod val="60000"/>
                          <a:lumOff val="40000"/>
                        </a:schemeClr>
                      </a:gs>
                      <a:gs pos="60000">
                        <a:schemeClr val="accent3"/>
                      </a:gs>
                    </a:gsLst>
                    <a:lin ang="2700000" scaled="0"/>
                  </a:gradFill>
                  <a:effectLst>
                    <a:outerShdw blurRad="76200" dist="50800" dir="5400000" algn="ctr" rotWithShape="0">
                      <a:schemeClr val="accent3">
                        <a:alpha val="20000"/>
                      </a:schemeClr>
                    </a:outerShdw>
                  </a:effectLst>
                </a:endParaRPr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662A70B3-EA20-B37C-196C-9D1E04F7FD1B}"/>
                  </a:ext>
                </a:extLst>
              </p:cNvPr>
              <p:cNvSpPr/>
              <p:nvPr/>
            </p:nvSpPr>
            <p:spPr>
              <a:xfrm>
                <a:off x="8227927" y="3900035"/>
                <a:ext cx="1723230" cy="797311"/>
              </a:xfrm>
              <a:prstGeom prst="rect">
                <a:avLst/>
              </a:prstGeom>
              <a:noFill/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0000" tIns="90000" rIns="90000" bIns="90000" numCol="1" spcCol="0" rtlCol="0" fromWordArt="0" anchor="ctr" anchorCtr="0" forceAA="0" compatLnSpc="1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200" dirty="0">
                    <a:solidFill>
                      <a:schemeClr val="tx1"/>
                    </a:solidFill>
                  </a:rPr>
                  <a:t>新方法的广泛应用于信号处理领域。</a:t>
                </a:r>
              </a:p>
            </p:txBody>
          </p: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E6A5A856-1556-6061-0E47-5050FD2FBD12}"/>
                </a:ext>
              </a:extLst>
            </p:cNvPr>
            <p:cNvGrpSpPr/>
            <p:nvPr/>
          </p:nvGrpSpPr>
          <p:grpSpPr>
            <a:xfrm>
              <a:off x="-1" y="875413"/>
              <a:ext cx="5744206" cy="782356"/>
              <a:chOff x="-1" y="875413"/>
              <a:chExt cx="5744206" cy="782356"/>
            </a:xfrm>
          </p:grpSpPr>
          <p:sp>
            <p:nvSpPr>
              <p:cNvPr id="8" name="矩形: 圆顶角 7">
                <a:extLst>
                  <a:ext uri="{FF2B5EF4-FFF2-40B4-BE49-F238E27FC236}">
                    <a16:creationId xmlns:a16="http://schemas.microsoft.com/office/drawing/2014/main" id="{3E1783FE-E159-CA83-32AC-471359361B97}"/>
                  </a:ext>
                </a:extLst>
              </p:cNvPr>
              <p:cNvSpPr/>
              <p:nvPr/>
            </p:nvSpPr>
            <p:spPr>
              <a:xfrm rot="5400000">
                <a:off x="837505" y="580747"/>
                <a:ext cx="239516" cy="1914528"/>
              </a:xfrm>
              <a:prstGeom prst="round2SameRect">
                <a:avLst>
                  <a:gd name="adj1" fmla="val 30271"/>
                  <a:gd name="adj2" fmla="val 0"/>
                </a:avLst>
              </a:prstGeom>
              <a:solidFill>
                <a:schemeClr val="tx1">
                  <a:lumMod val="50000"/>
                  <a:lumOff val="50000"/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矩形: 圆角 8">
                <a:extLst>
                  <a:ext uri="{FF2B5EF4-FFF2-40B4-BE49-F238E27FC236}">
                    <a16:creationId xmlns:a16="http://schemas.microsoft.com/office/drawing/2014/main" id="{6FF2E404-EF90-8415-EB96-461B59C8F4D9}"/>
                  </a:ext>
                </a:extLst>
              </p:cNvPr>
              <p:cNvSpPr/>
              <p:nvPr/>
            </p:nvSpPr>
            <p:spPr>
              <a:xfrm>
                <a:off x="5039031" y="1391902"/>
                <a:ext cx="661682" cy="163133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50000"/>
                  <a:lumOff val="50000"/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C389B52B-BA7B-5137-F7E3-23E6270740A3}"/>
                  </a:ext>
                </a:extLst>
              </p:cNvPr>
              <p:cNvSpPr/>
              <p:nvPr/>
            </p:nvSpPr>
            <p:spPr>
              <a:xfrm>
                <a:off x="655392" y="875413"/>
                <a:ext cx="5088813" cy="744229"/>
              </a:xfrm>
              <a:prstGeom prst="rect">
                <a:avLst/>
              </a:prstGeom>
            </p:spPr>
            <p:txBody>
              <a:bodyPr wrap="square" anchor="b" anchorCtr="0">
                <a:noAutofit/>
              </a:bodyPr>
              <a:lstStyle/>
              <a:p>
                <a:pPr>
                  <a:lnSpc>
                    <a:spcPct val="100000"/>
                  </a:lnSpc>
                  <a:buSzPct val="25000"/>
                </a:pPr>
                <a:r>
                  <a:rPr lang="zh-CN" altLang="en-US" sz="2400" b="1" dirty="0">
                    <a:solidFill>
                      <a:schemeClr val="tx1"/>
                    </a:solidFill>
                  </a:rPr>
                  <a:t>研究意义</a:t>
                </a:r>
                <a:endParaRPr lang="en-US" altLang="zh-CN" sz="3600" b="1" dirty="0"/>
              </a:p>
            </p:txBody>
          </p:sp>
        </p:grpSp>
      </p:grpSp>
      <p:sp>
        <p:nvSpPr>
          <p:cNvPr id="26" name="标题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研究背景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2058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83185" y="0"/>
            <a:ext cx="11508816" cy="6858000"/>
            <a:chOff x="683185" y="0"/>
            <a:chExt cx="11508816" cy="6858000"/>
          </a:xfrm>
        </p:grpSpPr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9B78DA37-39A5-4A17-8A61-52FA2DF3B4AA}"/>
                </a:ext>
              </a:extLst>
            </p:cNvPr>
            <p:cNvSpPr/>
            <p:nvPr/>
          </p:nvSpPr>
          <p:spPr>
            <a:xfrm>
              <a:off x="8048664" y="0"/>
              <a:ext cx="4143337" cy="6858000"/>
            </a:xfrm>
            <a:custGeom>
              <a:avLst/>
              <a:gdLst>
                <a:gd name="connsiteX0" fmla="*/ 1591457 w 4143337"/>
                <a:gd name="connsiteY0" fmla="*/ 0 h 6858000"/>
                <a:gd name="connsiteX1" fmla="*/ 4143337 w 4143337"/>
                <a:gd name="connsiteY1" fmla="*/ 0 h 6858000"/>
                <a:gd name="connsiteX2" fmla="*/ 4143337 w 4143337"/>
                <a:gd name="connsiteY2" fmla="*/ 6858000 h 6858000"/>
                <a:gd name="connsiteX3" fmla="*/ 3285275 w 4143337"/>
                <a:gd name="connsiteY3" fmla="*/ 6858000 h 6858000"/>
                <a:gd name="connsiteX4" fmla="*/ 293588 w 4143337"/>
                <a:gd name="connsiteY4" fmla="*/ 6000915 h 6858000"/>
                <a:gd name="connsiteX5" fmla="*/ 15769 w 4143337"/>
                <a:gd name="connsiteY5" fmla="*/ 5499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43337" h="6858000">
                  <a:moveTo>
                    <a:pt x="1591457" y="0"/>
                  </a:moveTo>
                  <a:lnTo>
                    <a:pt x="4143337" y="0"/>
                  </a:lnTo>
                  <a:lnTo>
                    <a:pt x="4143337" y="6858000"/>
                  </a:lnTo>
                  <a:lnTo>
                    <a:pt x="3285275" y="6858000"/>
                  </a:lnTo>
                  <a:lnTo>
                    <a:pt x="293588" y="6000915"/>
                  </a:lnTo>
                  <a:cubicBezTo>
                    <a:pt x="78546" y="5939308"/>
                    <a:pt x="-45838" y="5715039"/>
                    <a:pt x="15769" y="5499997"/>
                  </a:cubicBezTo>
                  <a:close/>
                </a:path>
              </a:pathLst>
            </a:custGeom>
            <a:blipFill rotWithShape="1">
              <a:blip r:embed="rId3"/>
              <a:srcRect/>
              <a:stretch>
                <a:fillRect l="-74460" r="-74460"/>
              </a:stretch>
            </a:blipFill>
            <a:ln w="38100">
              <a:noFill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43116081-7DAA-4E79-B614-B70B3D3E04D5}"/>
                </a:ext>
              </a:extLst>
            </p:cNvPr>
            <p:cNvSpPr/>
            <p:nvPr/>
          </p:nvSpPr>
          <p:spPr>
            <a:xfrm>
              <a:off x="683185" y="5891778"/>
              <a:ext cx="2200768" cy="966222"/>
            </a:xfrm>
            <a:custGeom>
              <a:avLst/>
              <a:gdLst>
                <a:gd name="connsiteX0" fmla="*/ 1921054 w 2200768"/>
                <a:gd name="connsiteY0" fmla="*/ 699 h 966222"/>
                <a:gd name="connsiteX1" fmla="*/ 2106796 w 2200768"/>
                <a:gd name="connsiteY1" fmla="*/ 180084 h 966222"/>
                <a:gd name="connsiteX2" fmla="*/ 2200768 w 2200768"/>
                <a:gd name="connsiteY2" fmla="*/ 966222 h 966222"/>
                <a:gd name="connsiteX3" fmla="*/ 65354 w 2200768"/>
                <a:gd name="connsiteY3" fmla="*/ 966222 h 966222"/>
                <a:gd name="connsiteX4" fmla="*/ 1465 w 2200768"/>
                <a:gd name="connsiteY4" fmla="*/ 431748 h 966222"/>
                <a:gd name="connsiteX5" fmla="*/ 180084 w 2200768"/>
                <a:gd name="connsiteY5" fmla="*/ 204628 h 966222"/>
                <a:gd name="connsiteX6" fmla="*/ 1879676 w 2200768"/>
                <a:gd name="connsiteY6" fmla="*/ 1465 h 966222"/>
                <a:gd name="connsiteX7" fmla="*/ 1921054 w 2200768"/>
                <a:gd name="connsiteY7" fmla="*/ 699 h 96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00768" h="966222">
                  <a:moveTo>
                    <a:pt x="1921054" y="699"/>
                  </a:moveTo>
                  <a:cubicBezTo>
                    <a:pt x="2015759" y="8565"/>
                    <a:pt x="2095077" y="82047"/>
                    <a:pt x="2106796" y="180084"/>
                  </a:cubicBezTo>
                  <a:lnTo>
                    <a:pt x="2200768" y="966222"/>
                  </a:lnTo>
                  <a:lnTo>
                    <a:pt x="65354" y="966222"/>
                  </a:lnTo>
                  <a:lnTo>
                    <a:pt x="1465" y="431748"/>
                  </a:lnTo>
                  <a:cubicBezTo>
                    <a:pt x="-11928" y="319705"/>
                    <a:pt x="68042" y="218021"/>
                    <a:pt x="180084" y="204628"/>
                  </a:cubicBezTo>
                  <a:lnTo>
                    <a:pt x="1879676" y="1465"/>
                  </a:lnTo>
                  <a:cubicBezTo>
                    <a:pt x="1893681" y="-209"/>
                    <a:pt x="1907524" y="-425"/>
                    <a:pt x="1921054" y="699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2B3F40A1-FB4C-4B51-997E-66DEB68CCF82}"/>
                </a:ext>
              </a:extLst>
            </p:cNvPr>
            <p:cNvSpPr/>
            <p:nvPr/>
          </p:nvSpPr>
          <p:spPr>
            <a:xfrm rot="21111537">
              <a:off x="6981404" y="5456646"/>
              <a:ext cx="596921" cy="596921"/>
            </a:xfrm>
            <a:prstGeom prst="roundRect">
              <a:avLst/>
            </a:pr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643CCB5B-70F4-48F3-ABA9-E65FCA1DBF3C}"/>
                </a:ext>
              </a:extLst>
            </p:cNvPr>
            <p:cNvCxnSpPr>
              <a:cxnSpLocks/>
            </p:cNvCxnSpPr>
            <p:nvPr/>
          </p:nvCxnSpPr>
          <p:spPr>
            <a:xfrm>
              <a:off x="1422415" y="2479728"/>
              <a:ext cx="808892" cy="0"/>
            </a:xfrm>
            <a:prstGeom prst="line">
              <a:avLst/>
            </a:prstGeom>
            <a:ln w="698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A89744F3-280A-463C-B90D-401093162C33}"/>
                </a:ext>
              </a:extLst>
            </p:cNvPr>
            <p:cNvCxnSpPr>
              <a:cxnSpLocks/>
            </p:cNvCxnSpPr>
            <p:nvPr/>
          </p:nvCxnSpPr>
          <p:spPr>
            <a:xfrm>
              <a:off x="2536108" y="2479728"/>
              <a:ext cx="2321169" cy="0"/>
            </a:xfrm>
            <a:prstGeom prst="line">
              <a:avLst/>
            </a:prstGeom>
            <a:ln w="698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36DB82B2-F347-4E1D-8BDC-8BF4560D8762}"/>
                </a:ext>
              </a:extLst>
            </p:cNvPr>
            <p:cNvSpPr txBox="1"/>
            <p:nvPr/>
          </p:nvSpPr>
          <p:spPr>
            <a:xfrm>
              <a:off x="1293610" y="2785249"/>
              <a:ext cx="5766947" cy="8891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spAutoFit/>
            </a:bodyPr>
            <a:lstStyle/>
            <a:p>
              <a:pPr algn="just" defTabSz="913765">
                <a:lnSpc>
                  <a:spcPct val="130000"/>
                </a:lnSpc>
                <a:buSzPct val="25000"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为什么这个研究是重要的：本研究填补了现有研究在XXX方面的空白，对XXX问题有重要启示作用。
研究的目的：本研究旨在探索XXX问题的解决方案，提高XXX的效率和准确性。
如何填补当前领域的研究空白：本研究采用了新的XXX方法，对XXX问题进行了深入的研究和探索，填补了当前领域的研究空白。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E0C2A753-7021-4008-ACEE-67118296AF0A}"/>
                </a:ext>
              </a:extLst>
            </p:cNvPr>
            <p:cNvSpPr txBox="1"/>
            <p:nvPr/>
          </p:nvSpPr>
          <p:spPr>
            <a:xfrm>
              <a:off x="1293610" y="1661539"/>
              <a:ext cx="584083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spAutoFit/>
            </a:bodyPr>
            <a:lstStyle/>
            <a:p>
              <a:pPr marL="0" marR="0" lvl="0" indent="0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 dirty="0">
                  <a:solidFill>
                    <a:schemeClr val="tx1"/>
                  </a:solidFill>
                </a:rPr>
                <a:t>研究的目的与重要性</a:t>
              </a:r>
            </a:p>
          </p:txBody>
        </p:sp>
      </p:grpSp>
      <p:sp>
        <p:nvSpPr>
          <p:cNvPr id="21" name="标题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研究意义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8240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02.研究方法和理论框架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研究方法和理论框架：论述本文的研究方法和理论框架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1943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058637" y="1658256"/>
            <a:ext cx="10197192" cy="3857173"/>
            <a:chOff x="1058637" y="1658256"/>
            <a:chExt cx="10197192" cy="3857173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ED348169-3B1F-42C0-B2EB-BF78F1F1DED6}"/>
                </a:ext>
              </a:extLst>
            </p:cNvPr>
            <p:cNvGrpSpPr/>
            <p:nvPr/>
          </p:nvGrpSpPr>
          <p:grpSpPr>
            <a:xfrm>
              <a:off x="2651955" y="1658256"/>
              <a:ext cx="7161676" cy="3857173"/>
              <a:chOff x="2651955" y="1658256"/>
              <a:chExt cx="7161676" cy="3857173"/>
            </a:xfrm>
          </p:grpSpPr>
          <p:sp>
            <p:nvSpPr>
              <p:cNvPr id="29" name="弧形 28">
                <a:extLst>
                  <a:ext uri="{FF2B5EF4-FFF2-40B4-BE49-F238E27FC236}">
                    <a16:creationId xmlns:a16="http://schemas.microsoft.com/office/drawing/2014/main" id="{ABA8B94B-7EB1-4645-BFD0-578384E1F9EB}"/>
                  </a:ext>
                </a:extLst>
              </p:cNvPr>
              <p:cNvSpPr/>
              <p:nvPr/>
            </p:nvSpPr>
            <p:spPr>
              <a:xfrm>
                <a:off x="2651955" y="1973941"/>
                <a:ext cx="3541488" cy="3541488"/>
              </a:xfrm>
              <a:prstGeom prst="arc">
                <a:avLst>
                  <a:gd name="adj1" fmla="val 3220390"/>
                  <a:gd name="adj2" fmla="val 7402887"/>
                </a:avLst>
              </a:prstGeom>
              <a:noFill/>
              <a:ln>
                <a:solidFill>
                  <a:schemeClr val="accent1"/>
                </a:solidFill>
                <a:headEnd type="arrow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lt1"/>
                  </a:solidFill>
                </a:endParaRPr>
              </a:p>
            </p:txBody>
          </p:sp>
          <p:sp>
            <p:nvSpPr>
              <p:cNvPr id="30" name="弧形 29">
                <a:extLst>
                  <a:ext uri="{FF2B5EF4-FFF2-40B4-BE49-F238E27FC236}">
                    <a16:creationId xmlns:a16="http://schemas.microsoft.com/office/drawing/2014/main" id="{32DBE98D-F16B-443F-819B-B4A601CCC1CE}"/>
                  </a:ext>
                </a:extLst>
              </p:cNvPr>
              <p:cNvSpPr/>
              <p:nvPr/>
            </p:nvSpPr>
            <p:spPr>
              <a:xfrm flipV="1">
                <a:off x="6272143" y="1658256"/>
                <a:ext cx="3541488" cy="3541488"/>
              </a:xfrm>
              <a:prstGeom prst="arc">
                <a:avLst>
                  <a:gd name="adj1" fmla="val 3220390"/>
                  <a:gd name="adj2" fmla="val 7402887"/>
                </a:avLst>
              </a:prstGeom>
              <a:noFill/>
              <a:ln>
                <a:solidFill>
                  <a:schemeClr val="accent3"/>
                </a:solidFill>
                <a:headEnd type="arrow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36F25719-A0B9-45EF-816F-798DF3478306}"/>
                </a:ext>
              </a:extLst>
            </p:cNvPr>
            <p:cNvGrpSpPr/>
            <p:nvPr/>
          </p:nvGrpSpPr>
          <p:grpSpPr>
            <a:xfrm>
              <a:off x="1058637" y="2430235"/>
              <a:ext cx="10197192" cy="2225783"/>
              <a:chOff x="1058637" y="2430235"/>
              <a:chExt cx="7229925" cy="2225783"/>
            </a:xfrm>
          </p:grpSpPr>
          <p:sp>
            <p:nvSpPr>
              <p:cNvPr id="5" name="矩形: 圆角 4">
                <a:extLst>
                  <a:ext uri="{FF2B5EF4-FFF2-40B4-BE49-F238E27FC236}">
                    <a16:creationId xmlns:a16="http://schemas.microsoft.com/office/drawing/2014/main" id="{BE171D12-4594-4117-AD5B-562AE22595F5}"/>
                  </a:ext>
                </a:extLst>
              </p:cNvPr>
              <p:cNvSpPr/>
              <p:nvPr/>
            </p:nvSpPr>
            <p:spPr>
              <a:xfrm>
                <a:off x="1058637" y="2430235"/>
                <a:ext cx="2225783" cy="2225783"/>
              </a:xfrm>
              <a:prstGeom prst="roundRect">
                <a:avLst>
                  <a:gd name="adj" fmla="val 6600"/>
                </a:avLst>
              </a:prstGeom>
              <a:solidFill>
                <a:schemeClr val="accent1">
                  <a:alpha val="10000"/>
                </a:schemeClr>
              </a:solidFill>
              <a:ln w="12700" cap="rnd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  <a:alpha val="20000"/>
                      </a:schemeClr>
                    </a:gs>
                  </a:gsLst>
                  <a:lin ang="2700000" scaled="0"/>
                </a:gradFill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3765"/>
                <a:endParaRPr lang="en-GB" sz="16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F5B7C1C-4562-4184-A875-14832E01B32C}"/>
                  </a:ext>
                </a:extLst>
              </p:cNvPr>
              <p:cNvSpPr txBox="1"/>
              <p:nvPr/>
            </p:nvSpPr>
            <p:spPr>
              <a:xfrm>
                <a:off x="1229442" y="3567931"/>
                <a:ext cx="1884172" cy="394210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altLang="zh-CN" sz="1600" b="1" dirty="0"/>
                  <a:t>实验设计阶段</a:t>
                </a:r>
              </a:p>
            </p:txBody>
          </p:sp>
          <p:sp>
            <p:nvSpPr>
              <p:cNvPr id="2" name="矩形: 圆角 1">
                <a:extLst>
                  <a:ext uri="{FF2B5EF4-FFF2-40B4-BE49-F238E27FC236}">
                    <a16:creationId xmlns:a16="http://schemas.microsoft.com/office/drawing/2014/main" id="{C37524F4-EB36-4F0D-B4F2-0585C4104F2E}"/>
                  </a:ext>
                </a:extLst>
              </p:cNvPr>
              <p:cNvSpPr/>
              <p:nvPr/>
            </p:nvSpPr>
            <p:spPr>
              <a:xfrm>
                <a:off x="1723647" y="2694686"/>
                <a:ext cx="895763" cy="50571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</a:gsLst>
                <a:lin ang="2700000" scaled="0"/>
              </a:gradFill>
              <a:ln w="57150" cap="rnd">
                <a:noFill/>
                <a:prstDash val="solid"/>
                <a:round/>
              </a:ln>
              <a:effectLst>
                <a:outerShdw blurRad="76200" dist="50800" dir="5400000" algn="ctr" rotWithShape="0">
                  <a:schemeClr val="accent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3765"/>
                <a:r>
                  <a:rPr lang="en-GB" sz="1400" b="1" dirty="0">
                    <a:solidFill>
                      <a:srgbClr val="FFFFFF"/>
                    </a:solidFill>
                  </a:rPr>
                  <a:t>1</a:t>
                </a:r>
              </a:p>
            </p:txBody>
          </p:sp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FB248709-C7FC-4723-A95C-C9B5378DCCA4}"/>
                  </a:ext>
                </a:extLst>
              </p:cNvPr>
              <p:cNvSpPr txBox="1"/>
              <p:nvPr/>
            </p:nvSpPr>
            <p:spPr>
              <a:xfrm>
                <a:off x="1229442" y="3892970"/>
                <a:ext cx="1884172" cy="294632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91440" tIns="45720" rIns="91440" bIns="45720" anchor="t">
                <a:spAutoFit/>
              </a:bodyPr>
              <a:lstStyle>
                <a:defPPr>
                  <a:defRPr lang="zh-CN"/>
                </a:defPPr>
                <a:lvl1pPr algn="ctr">
                  <a:lnSpc>
                    <a:spcPct val="150000"/>
                  </a:lnSpc>
                  <a:defRPr sz="1000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lvl1pPr>
              </a:lstStyle>
              <a:p>
                <a:pPr algn="l">
                  <a:lnSpc>
                    <a:spcPct val="130000"/>
                  </a:lnSpc>
                </a:pPr>
                <a:r>
                  <a:rPr lang="en-GB" sz="1200" dirty="0"/>
                  <a:t>介绍实验的难度、时间和数据收集方式。</a:t>
                </a:r>
              </a:p>
            </p:txBody>
          </p:sp>
          <p:sp>
            <p:nvSpPr>
              <p:cNvPr id="49" name="矩形: 圆角 48">
                <a:extLst>
                  <a:ext uri="{FF2B5EF4-FFF2-40B4-BE49-F238E27FC236}">
                    <a16:creationId xmlns:a16="http://schemas.microsoft.com/office/drawing/2014/main" id="{838B6B5A-EA95-40FA-8C6F-D850EA1C1178}"/>
                  </a:ext>
                </a:extLst>
              </p:cNvPr>
              <p:cNvSpPr/>
              <p:nvPr/>
            </p:nvSpPr>
            <p:spPr>
              <a:xfrm>
                <a:off x="3560708" y="2430235"/>
                <a:ext cx="2225783" cy="2225783"/>
              </a:xfrm>
              <a:prstGeom prst="roundRect">
                <a:avLst>
                  <a:gd name="adj" fmla="val 6600"/>
                </a:avLst>
              </a:prstGeom>
              <a:solidFill>
                <a:schemeClr val="accent3">
                  <a:alpha val="10000"/>
                </a:schemeClr>
              </a:solidFill>
              <a:ln w="12700" cap="rnd">
                <a:gradFill>
                  <a:gsLst>
                    <a:gs pos="0">
                      <a:schemeClr val="accent3"/>
                    </a:gs>
                    <a:gs pos="100000">
                      <a:schemeClr val="accent3">
                        <a:lumMod val="60000"/>
                        <a:lumOff val="40000"/>
                        <a:alpha val="20000"/>
                      </a:schemeClr>
                    </a:gs>
                  </a:gsLst>
                  <a:lin ang="2700000" scaled="0"/>
                </a:gradFill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3765"/>
                <a:endParaRPr lang="en-GB" sz="16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968C1368-89CC-4512-870D-8B0D12B800AD}"/>
                  </a:ext>
                </a:extLst>
              </p:cNvPr>
              <p:cNvSpPr txBox="1"/>
              <p:nvPr/>
            </p:nvSpPr>
            <p:spPr>
              <a:xfrm>
                <a:off x="3731513" y="3567931"/>
                <a:ext cx="1884172" cy="394210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altLang="zh-CN" sz="1600" b="1" dirty="0"/>
                  <a:t>数据采集阶段</a:t>
                </a:r>
              </a:p>
            </p:txBody>
          </p:sp>
          <p:sp>
            <p:nvSpPr>
              <p:cNvPr id="51" name="矩形: 圆角 50">
                <a:extLst>
                  <a:ext uri="{FF2B5EF4-FFF2-40B4-BE49-F238E27FC236}">
                    <a16:creationId xmlns:a16="http://schemas.microsoft.com/office/drawing/2014/main" id="{EB5D70D3-2D70-4615-99EF-22398CC76296}"/>
                  </a:ext>
                </a:extLst>
              </p:cNvPr>
              <p:cNvSpPr/>
              <p:nvPr/>
            </p:nvSpPr>
            <p:spPr>
              <a:xfrm>
                <a:off x="4225718" y="2694686"/>
                <a:ext cx="895763" cy="50571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60000">
                    <a:schemeClr val="accent3"/>
                  </a:gs>
                </a:gsLst>
                <a:lin ang="2700000" scaled="0"/>
              </a:gradFill>
              <a:ln w="57150" cap="rnd">
                <a:noFill/>
                <a:prstDash val="solid"/>
                <a:round/>
              </a:ln>
              <a:effectLst>
                <a:outerShdw blurRad="76200" dist="50800" dir="5400000" algn="ctr" rotWithShape="0">
                  <a:schemeClr val="accent3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3765"/>
                <a:r>
                  <a:rPr lang="en-GB" sz="1400" b="1" dirty="0">
                    <a:solidFill>
                      <a:srgbClr val="FFFFFF"/>
                    </a:solidFill>
                  </a:rPr>
                  <a:t>2</a:t>
                </a:r>
              </a:p>
            </p:txBody>
          </p:sp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E50CFC57-D67F-406C-B91B-E4759D322353}"/>
                  </a:ext>
                </a:extLst>
              </p:cNvPr>
              <p:cNvSpPr txBox="1"/>
              <p:nvPr/>
            </p:nvSpPr>
            <p:spPr>
              <a:xfrm>
                <a:off x="3731513" y="3892970"/>
                <a:ext cx="1884172" cy="294632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91440" tIns="45720" rIns="91440" bIns="45720" anchor="t">
                <a:spAutoFit/>
              </a:bodyPr>
              <a:lstStyle>
                <a:defPPr>
                  <a:defRPr lang="zh-CN"/>
                </a:defPPr>
                <a:lvl1pPr algn="ctr">
                  <a:lnSpc>
                    <a:spcPct val="150000"/>
                  </a:lnSpc>
                  <a:defRPr sz="1000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lvl1pPr>
              </a:lstStyle>
              <a:p>
                <a:pPr algn="l">
                  <a:lnSpc>
                    <a:spcPct val="130000"/>
                  </a:lnSpc>
                </a:pPr>
                <a:r>
                  <a:rPr lang="en-GB" sz="1200" dirty="0"/>
                  <a:t>介绍采用的数据收集方法和数据的准确性和可靠性。</a:t>
                </a:r>
              </a:p>
            </p:txBody>
          </p:sp>
          <p:sp>
            <p:nvSpPr>
              <p:cNvPr id="53" name="矩形: 圆角 52">
                <a:extLst>
                  <a:ext uri="{FF2B5EF4-FFF2-40B4-BE49-F238E27FC236}">
                    <a16:creationId xmlns:a16="http://schemas.microsoft.com/office/drawing/2014/main" id="{3F8A41BF-9A02-4ABA-B703-28A667972ADF}"/>
                  </a:ext>
                </a:extLst>
              </p:cNvPr>
              <p:cNvSpPr/>
              <p:nvPr/>
            </p:nvSpPr>
            <p:spPr>
              <a:xfrm>
                <a:off x="6062779" y="2430235"/>
                <a:ext cx="2225783" cy="2225783"/>
              </a:xfrm>
              <a:prstGeom prst="roundRect">
                <a:avLst>
                  <a:gd name="adj" fmla="val 6600"/>
                </a:avLst>
              </a:prstGeom>
              <a:solidFill>
                <a:schemeClr val="accent2">
                  <a:alpha val="10000"/>
                </a:schemeClr>
              </a:solidFill>
              <a:ln w="12700" cap="rnd">
                <a:gradFill>
                  <a:gsLst>
                    <a:gs pos="0">
                      <a:schemeClr val="accent2"/>
                    </a:gs>
                    <a:gs pos="100000">
                      <a:schemeClr val="accent2">
                        <a:lumMod val="60000"/>
                        <a:lumOff val="40000"/>
                        <a:alpha val="20000"/>
                      </a:schemeClr>
                    </a:gs>
                  </a:gsLst>
                  <a:lin ang="2700000" scaled="0"/>
                </a:gradFill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3765"/>
                <a:endParaRPr lang="en-GB" sz="16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B779B2AB-BE5A-4234-A059-E2E68F770CB6}"/>
                  </a:ext>
                </a:extLst>
              </p:cNvPr>
              <p:cNvSpPr txBox="1"/>
              <p:nvPr/>
            </p:nvSpPr>
            <p:spPr>
              <a:xfrm>
                <a:off x="6233584" y="3567931"/>
                <a:ext cx="1884172" cy="394210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altLang="zh-CN" sz="1600" b="1" dirty="0"/>
                  <a:t>数据分析阶段</a:t>
                </a:r>
              </a:p>
            </p:txBody>
          </p:sp>
          <p:sp>
            <p:nvSpPr>
              <p:cNvPr id="55" name="矩形: 圆角 54">
                <a:extLst>
                  <a:ext uri="{FF2B5EF4-FFF2-40B4-BE49-F238E27FC236}">
                    <a16:creationId xmlns:a16="http://schemas.microsoft.com/office/drawing/2014/main" id="{359F233F-E2A3-45A3-A6E4-18241874849C}"/>
                  </a:ext>
                </a:extLst>
              </p:cNvPr>
              <p:cNvSpPr/>
              <p:nvPr/>
            </p:nvSpPr>
            <p:spPr>
              <a:xfrm>
                <a:off x="6727789" y="2694686"/>
                <a:ext cx="895763" cy="50571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60000">
                    <a:schemeClr val="accent2"/>
                  </a:gs>
                </a:gsLst>
                <a:lin ang="2700000" scaled="0"/>
              </a:gradFill>
              <a:ln w="57150" cap="rnd">
                <a:noFill/>
                <a:prstDash val="solid"/>
                <a:round/>
              </a:ln>
              <a:effectLst>
                <a:outerShdw blurRad="76200" dist="50800" dir="5400000" algn="ctr" rotWithShape="0">
                  <a:schemeClr val="accent2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3765"/>
                <a:r>
                  <a:rPr lang="en-GB" sz="1400" b="1" dirty="0">
                    <a:solidFill>
                      <a:srgbClr val="FFFFFF"/>
                    </a:solidFill>
                  </a:rPr>
                  <a:t>3</a:t>
                </a:r>
              </a:p>
            </p:txBody>
          </p:sp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642EAB4F-A4D3-4CFC-A92F-23D6F12718F9}"/>
                  </a:ext>
                </a:extLst>
              </p:cNvPr>
              <p:cNvSpPr txBox="1"/>
              <p:nvPr/>
            </p:nvSpPr>
            <p:spPr>
              <a:xfrm>
                <a:off x="6233584" y="3892970"/>
                <a:ext cx="1884172" cy="294632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91440" tIns="45720" rIns="91440" bIns="45720" anchor="t">
                <a:spAutoFit/>
              </a:bodyPr>
              <a:lstStyle>
                <a:defPPr>
                  <a:defRPr lang="zh-CN"/>
                </a:defPPr>
                <a:lvl1pPr algn="ctr">
                  <a:lnSpc>
                    <a:spcPct val="150000"/>
                  </a:lnSpc>
                  <a:defRPr sz="1000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lvl1pPr>
              </a:lstStyle>
              <a:p>
                <a:pPr algn="l">
                  <a:lnSpc>
                    <a:spcPct val="130000"/>
                  </a:lnSpc>
                </a:pPr>
                <a:r>
                  <a:rPr lang="en-GB" sz="1200" dirty="0"/>
                  <a:t>介绍采用的数据分析方法和得出的结论和推论。</a:t>
                </a:r>
              </a:p>
            </p:txBody>
          </p:sp>
        </p:grpSp>
      </p:grpSp>
      <p:sp>
        <p:nvSpPr>
          <p:cNvPr id="58" name="标题 5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研究方法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432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7A459F2-924A-9191-E6C0-2469BA394D2C}"/>
              </a:ext>
            </a:extLst>
          </p:cNvPr>
          <p:cNvGrpSpPr/>
          <p:nvPr/>
        </p:nvGrpSpPr>
        <p:grpSpPr>
          <a:xfrm>
            <a:off x="660400" y="1150680"/>
            <a:ext cx="10853737" cy="4078421"/>
            <a:chOff x="660400" y="1150680"/>
            <a:chExt cx="10853737" cy="4078421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5C14BB3F-F223-2F47-EA50-EBFB56B876E7}"/>
                </a:ext>
              </a:extLst>
            </p:cNvPr>
            <p:cNvSpPr txBox="1"/>
            <p:nvPr/>
          </p:nvSpPr>
          <p:spPr>
            <a:xfrm>
              <a:off x="665163" y="1150680"/>
              <a:ext cx="1084897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altLang="zh-CN" sz="2400" b="1" dirty="0">
                  <a:solidFill>
                    <a:schemeClr val="tx1"/>
                  </a:solidFill>
                </a:rPr>
                <a:t>理论框架及应用</a:t>
              </a:r>
            </a:p>
          </p:txBody>
        </p: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0C698B0A-9A33-8ECF-CCAB-59629F1670D2}"/>
                </a:ext>
              </a:extLst>
            </p:cNvPr>
            <p:cNvGrpSpPr/>
            <p:nvPr/>
          </p:nvGrpSpPr>
          <p:grpSpPr>
            <a:xfrm>
              <a:off x="4449958" y="2792161"/>
              <a:ext cx="2560196" cy="2436940"/>
              <a:chOff x="4449958" y="2792161"/>
              <a:chExt cx="2560196" cy="2436940"/>
            </a:xfrm>
          </p:grpSpPr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8303F8AC-5649-34C5-B32C-4F7903762C4A}"/>
                  </a:ext>
                </a:extLst>
              </p:cNvPr>
              <p:cNvSpPr/>
              <p:nvPr/>
            </p:nvSpPr>
            <p:spPr bwMode="auto">
              <a:xfrm>
                <a:off x="5172056" y="2792161"/>
                <a:ext cx="1116000" cy="11160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60000">
                    <a:schemeClr val="accent3"/>
                  </a:gs>
                </a:gsLst>
                <a:lin ang="2700000" scaled="0"/>
              </a:gradFill>
              <a:ln w="57150" cap="rnd">
                <a:noFill/>
                <a:prstDash val="solid"/>
                <a:round/>
              </a:ln>
              <a:effectLst>
                <a:outerShdw blurRad="50800" dist="50800" dir="5400000" algn="ctr" rotWithShape="0">
                  <a:schemeClr val="accent3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 defTabSz="913765"/>
                <a:endParaRPr lang="zh-CN" altLang="en-US" sz="1200" b="1" dirty="0">
                  <a:solidFill>
                    <a:schemeClr val="tx1">
                      <a:lumMod val="10000"/>
                      <a:lumOff val="90000"/>
                    </a:schemeClr>
                  </a:solidFill>
                </a:endParaRPr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BF2259BA-BFC9-3E59-C4E6-C928DD19EC00}"/>
                  </a:ext>
                </a:extLst>
              </p:cNvPr>
              <p:cNvSpPr/>
              <p:nvPr/>
            </p:nvSpPr>
            <p:spPr>
              <a:xfrm>
                <a:off x="4730414" y="4325286"/>
                <a:ext cx="1999285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91440" tIns="45720" rIns="91440" bIns="45720" rtlCol="0" anchor="b" anchorCtr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kumimoji="1" lang="en-US" altLang="zh-CN" sz="1600" b="1" dirty="0">
                    <a:solidFill>
                      <a:schemeClr val="tx1"/>
                    </a:solidFill>
                  </a:rPr>
                  <a:t>框架应用情况</a:t>
                </a:r>
              </a:p>
            </p:txBody>
          </p:sp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95119895-7705-ED26-DBA3-AA7AA9136A3E}"/>
                  </a:ext>
                </a:extLst>
              </p:cNvPr>
              <p:cNvSpPr/>
              <p:nvPr/>
            </p:nvSpPr>
            <p:spPr>
              <a:xfrm>
                <a:off x="4449958" y="4757497"/>
                <a:ext cx="2560196" cy="47160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 anchorCtr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kumimoji="1" lang="en-US" altLang="zh-CN" sz="1200" dirty="0">
                    <a:solidFill>
                      <a:schemeClr val="tx1"/>
                    </a:solidFill>
                  </a:rPr>
                  <a:t>介绍理论框架在研究中的应用情况和效果</a:t>
                </a:r>
                <a:endParaRPr kumimoji="1" lang="en-US" altLang="zh-CN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9FF5B3B9-DEB3-78CB-E13A-F694A8249C40}"/>
                  </a:ext>
                </a:extLst>
              </p:cNvPr>
              <p:cNvSpPr/>
              <p:nvPr/>
            </p:nvSpPr>
            <p:spPr>
              <a:xfrm>
                <a:off x="5466202" y="3119329"/>
                <a:ext cx="527709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91440" tIns="45720" rIns="91440" bIns="45720" rtlCol="0" anchor="b" anchorCtr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kumimoji="1" lang="en-US" altLang="zh-CN" sz="2400" b="1" dirty="0">
                    <a:solidFill>
                      <a:schemeClr val="bg1"/>
                    </a:solidFill>
                  </a:rPr>
                  <a:t>02</a:t>
                </a:r>
              </a:p>
            </p:txBody>
          </p:sp>
        </p:grp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15221F08-204E-AED0-10B2-E265991BDD72}"/>
                </a:ext>
              </a:extLst>
            </p:cNvPr>
            <p:cNvGrpSpPr/>
            <p:nvPr/>
          </p:nvGrpSpPr>
          <p:grpSpPr>
            <a:xfrm>
              <a:off x="660400" y="2792161"/>
              <a:ext cx="2560196" cy="2436940"/>
              <a:chOff x="660400" y="2792161"/>
              <a:chExt cx="2560196" cy="2436940"/>
            </a:xfrm>
          </p:grpSpPr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C09E0C64-61D7-64AA-0A36-82E0C816D3E5}"/>
                  </a:ext>
                </a:extLst>
              </p:cNvPr>
              <p:cNvSpPr/>
              <p:nvPr/>
            </p:nvSpPr>
            <p:spPr bwMode="auto">
              <a:xfrm>
                <a:off x="1382498" y="2792161"/>
                <a:ext cx="1116000" cy="1116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</a:gsLst>
                <a:lin ang="2700000" scaled="0"/>
              </a:gradFill>
              <a:ln w="57150" cap="rnd">
                <a:noFill/>
                <a:prstDash val="solid"/>
                <a:round/>
              </a:ln>
              <a:effectLst>
                <a:outerShdw blurRad="50800" dist="50800" dir="5400000" algn="ctr" rotWithShape="0">
                  <a:schemeClr val="accent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 defTabSz="913765"/>
                <a:endParaRPr lang="zh-CN" altLang="en-US" sz="1200" b="1" dirty="0">
                  <a:solidFill>
                    <a:schemeClr val="tx1">
                      <a:lumMod val="10000"/>
                      <a:lumOff val="90000"/>
                    </a:schemeClr>
                  </a:solidFill>
                </a:endParaRPr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EACDEF6F-9D83-0CCB-14AB-E06CE421B79A}"/>
                  </a:ext>
                </a:extLst>
              </p:cNvPr>
              <p:cNvSpPr/>
              <p:nvPr/>
            </p:nvSpPr>
            <p:spPr>
              <a:xfrm>
                <a:off x="940856" y="4325286"/>
                <a:ext cx="1999285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91440" tIns="45720" rIns="91440" bIns="45720" rtlCol="0" anchor="b" anchorCtr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kumimoji="1" lang="en-US" altLang="zh-CN" sz="1600" b="1" dirty="0">
                    <a:solidFill>
                      <a:schemeClr val="tx1"/>
                    </a:solidFill>
                  </a:rPr>
                  <a:t>理论框架来源</a:t>
                </a:r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5CFFEAC7-1FE6-2790-15D9-5647919914C9}"/>
                  </a:ext>
                </a:extLst>
              </p:cNvPr>
              <p:cNvSpPr/>
              <p:nvPr/>
            </p:nvSpPr>
            <p:spPr>
              <a:xfrm>
                <a:off x="660400" y="4757497"/>
                <a:ext cx="2560196" cy="47160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 anchorCtr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kumimoji="1" lang="en-US" altLang="zh-CN" sz="1200" dirty="0">
                    <a:solidFill>
                      <a:schemeClr val="tx1"/>
                    </a:solidFill>
                  </a:rPr>
                  <a:t>介绍理论框架的来源和背景</a:t>
                </a:r>
                <a:endParaRPr kumimoji="1" lang="en-US" altLang="zh-CN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6E57710C-FABD-BB94-A773-8BAE7C53201C}"/>
                  </a:ext>
                </a:extLst>
              </p:cNvPr>
              <p:cNvSpPr/>
              <p:nvPr/>
            </p:nvSpPr>
            <p:spPr>
              <a:xfrm>
                <a:off x="1676644" y="3119329"/>
                <a:ext cx="527709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91440" tIns="45720" rIns="91440" bIns="45720" rtlCol="0" anchor="b" anchorCtr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kumimoji="1" lang="en-US" altLang="zh-CN" sz="2400" b="1" dirty="0">
                    <a:solidFill>
                      <a:srgbClr val="FFFFFF"/>
                    </a:solidFill>
                  </a:rPr>
                  <a:t>01</a:t>
                </a:r>
              </a:p>
            </p:txBody>
          </p:sp>
        </p:grp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B32DF5BD-D701-3EA6-096D-08E3D9E20AB8}"/>
                </a:ext>
              </a:extLst>
            </p:cNvPr>
            <p:cNvGrpSpPr/>
            <p:nvPr/>
          </p:nvGrpSpPr>
          <p:grpSpPr>
            <a:xfrm>
              <a:off x="8239517" y="2792161"/>
              <a:ext cx="2560196" cy="2436940"/>
              <a:chOff x="8239517" y="2792161"/>
              <a:chExt cx="2560196" cy="2436940"/>
            </a:xfrm>
          </p:grpSpPr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85ED2798-9971-4FBF-DB08-17C6CE93ED57}"/>
                  </a:ext>
                </a:extLst>
              </p:cNvPr>
              <p:cNvSpPr/>
              <p:nvPr/>
            </p:nvSpPr>
            <p:spPr bwMode="auto">
              <a:xfrm>
                <a:off x="8961615" y="2792161"/>
                <a:ext cx="1116000" cy="1116000"/>
              </a:xfrm>
              <a:prstGeom prst="ellipse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60000">
                    <a:schemeClr val="accent2"/>
                  </a:gs>
                </a:gsLst>
                <a:lin ang="2700000" scaled="0"/>
              </a:gradFill>
              <a:ln w="57150" cap="rnd">
                <a:noFill/>
                <a:prstDash val="solid"/>
                <a:round/>
              </a:ln>
              <a:effectLst>
                <a:outerShdw blurRad="50800" dist="50800" dir="5400000" algn="ctr" rotWithShape="0">
                  <a:schemeClr val="accent2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 defTabSz="913765"/>
                <a:endParaRPr lang="zh-CN" altLang="en-US" sz="1200" b="1" dirty="0">
                  <a:solidFill>
                    <a:schemeClr val="tx1">
                      <a:lumMod val="10000"/>
                      <a:lumOff val="90000"/>
                    </a:schemeClr>
                  </a:solidFill>
                </a:endParaRPr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1AD447BA-0A23-4989-1050-58DFF20D189F}"/>
                  </a:ext>
                </a:extLst>
              </p:cNvPr>
              <p:cNvSpPr/>
              <p:nvPr/>
            </p:nvSpPr>
            <p:spPr>
              <a:xfrm>
                <a:off x="8519973" y="4325286"/>
                <a:ext cx="1999285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91440" tIns="45720" rIns="91440" bIns="45720" rtlCol="0" anchor="b" anchorCtr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kumimoji="1" lang="en-US" altLang="zh-CN" sz="1600" b="1" dirty="0">
                    <a:solidFill>
                      <a:schemeClr val="tx1"/>
                    </a:solidFill>
                  </a:rPr>
                  <a:t>优劣势比较</a:t>
                </a:r>
              </a:p>
            </p:txBody>
          </p:sp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C9092417-77D3-A490-76F0-F1F84C8DC341}"/>
                  </a:ext>
                </a:extLst>
              </p:cNvPr>
              <p:cNvSpPr/>
              <p:nvPr/>
            </p:nvSpPr>
            <p:spPr>
              <a:xfrm>
                <a:off x="8239517" y="4757497"/>
                <a:ext cx="2560196" cy="47160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 anchorCtr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kumimoji="1" lang="en-US" altLang="zh-CN" sz="1200" dirty="0">
                    <a:solidFill>
                      <a:schemeClr val="tx1"/>
                    </a:solidFill>
                  </a:rPr>
                  <a:t>探讨理论框架的优劣势和局限性，提出建议</a:t>
                </a:r>
                <a:endParaRPr kumimoji="1" lang="en-US" altLang="zh-CN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4181F335-E7AB-F8BE-52CF-BD3F9AD85A4D}"/>
                  </a:ext>
                </a:extLst>
              </p:cNvPr>
              <p:cNvSpPr/>
              <p:nvPr/>
            </p:nvSpPr>
            <p:spPr>
              <a:xfrm>
                <a:off x="9255761" y="3154614"/>
                <a:ext cx="527709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91440" tIns="45720" rIns="91440" bIns="45720" rtlCol="0" anchor="b" anchorCtr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kumimoji="1" lang="en-US" altLang="zh-CN" sz="2400" b="1" dirty="0">
                    <a:solidFill>
                      <a:schemeClr val="bg1"/>
                    </a:solidFill>
                  </a:rPr>
                  <a:t>03</a:t>
                </a:r>
              </a:p>
            </p:txBody>
          </p:sp>
        </p:grpSp>
      </p:grpSp>
      <p:sp>
        <p:nvSpPr>
          <p:cNvPr id="48" name="标题 4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理论框架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5622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03.实验结果和分析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探究实验结果与分析过程及其对研究的贡献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7339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GuidesStyle_Normal&quot;,&quot;Name&quot;:&quot;GuidesStyle_Normal&quot;,&quot;Kind&quot;:0,&quot;OldGuidesSetting&quot;:{&quot;HeaderHeight&quot;:15.0,&quot;FooterHeight&quot;:9.0,&quot;SideMargin&quot;:5.5,&quot;TopMargin&quot;:0.0,&quot;BottomMargin&quot;:0.0,&quot;IntervalMargin&quot;:1.5}}"/>
  <p:tag name="ISLIDE.THEME" val="bdff5f16-337e-47fa-92d6-4ad7d36c2e7a"/>
  <p:tag name="OFFICEPLUS.IMAGE" val="officeplus_c36b8528-29ac-4275-8588-2a5d5667046d_32707128-ae63-4090-8697-9cfe43ad9e69.png"/>
  <p:tag name="OFFICEPLUS.THEME" val="bdff5f16-337e-47fa-92d6-4ad7d36c2e7a.source.16x9.zh-Hans.pptx"/>
  <p:tag name="OFFICEPLUS.OUTLINE" val="1638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EMPLATE" val="08868e1f-c2c2-45d0-9252-be9add686c5a.pptx"/>
  <p:tag name="OFFICEPLUS.TAG" val="2beb2bf3-40ba-4876-8eff-8450af69fbd8"/>
  <p:tag name="OFFICEPLUS.OUTLINECONTENT" val="27524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EMPLATE" val="7d05e8a2-8cb0-4022-8089-bbaf875053f8.pptx"/>
  <p:tag name="OFFICEPLUS.TAG" val="bd142c3d-b2ac-49d2-945d-a40ea7d68a02"/>
  <p:tag name="OFFICEPLUS.OUTLINECONTENT" val="27526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EMPLATE" val="79ec5c06-ca88-4fa0-8766-ed5f00dc6289.pptx"/>
  <p:tag name="OFFICEPLUS.TAG" val="2beb2bf3-40ba-4876-8eff-8450af69fbd8"/>
  <p:tag name="OFFICEPLUS.OUTLINECONTENT" val="27527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AG" val="43779941-ebb9-4272-ab0a-451395e9a0c0"/>
  <p:tag name="OFFICEPLUS.OUTLINESECTION" val="9783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EMPLATE" val="f6349aea-b0c3-488b-819a-e72e8b250995.pptx"/>
  <p:tag name="OFFICEPLUS.TAG" val="bd142c3d-b2ac-49d2-945d-a40ea7d68a02"/>
  <p:tag name="OFFICEPLUS.OUTLINECONTENT" val="27530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EMPLATE" val="be4e56f3-4b12-4548-ab38-1ab4a3c67133.pptx"/>
  <p:tag name="OFFICEPLUS.TAG" val="2beb2bf3-40ba-4876-8eff-8450af69fbd8"/>
  <p:tag name="OFFICEPLUS.OUTLINECONTENT" val="27531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AG" val="43779941-ebb9-4272-ab0a-451395e9a0c0"/>
  <p:tag name="OFFICEPLUS.OUTLINESECTION" val="9785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EMPLATE" val="5c5e64c4-852f-4dc6-b221-daca2cc700cb.pptx"/>
  <p:tag name="OFFICEPLUS.TAG" val="2beb2bf3-40ba-4876-8eff-8450af69fbd8"/>
  <p:tag name="OFFICEPLUS.OUTLINECONTENT" val="27535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EMPLATE" val="8242a3c3-6454-41cb-bb96-b08b8810185d.pptx"/>
  <p:tag name="OFFICEPLUS.TAG" val="bd142c3d-b2ac-49d2-945d-a40ea7d68a02"/>
  <p:tag name="OFFICEPLUS.OUTLINECONTENT" val="27537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AG" val="e69c5ac3-dafd-4b9a-bbf1-d26a1016f8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AG" val="03a12446-4040-4dad-8d54-bb681f10892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AG" val="43779941-ebb9-4272-ab0a-451395e9a0c0"/>
  <p:tag name="OFFICEPLUS.OUTLINESECTION" val="9778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EMPLATE" val="72660bc8-9928-44c0-854b-916d04e394d1.pptx"/>
  <p:tag name="OFFICEPLUS.TAG" val="2beb2bf3-40ba-4876-8eff-8450af69fbd8"/>
  <p:tag name="OFFICEPLUS.OUTLINECONTENT" val="27514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EMPLATE" val="6436249f-5321-4c13-881e-804d9cec695c.pptx"/>
  <p:tag name="OFFICEPLUS.TAG" val="bd142c3d-b2ac-49d2-945d-a40ea7d68a02"/>
  <p:tag name="OFFICEPLUS.OUTLINECONTENT" val="27517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AG" val="43779941-ebb9-4272-ab0a-451395e9a0c0"/>
  <p:tag name="OFFICEPLUS.OUTLINESECTION" val="9779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EMPLATE" val="6a80b0f5-bb62-4270-b981-9a43c28d7ef3.pptx"/>
  <p:tag name="OFFICEPLUS.TAG" val="2beb2bf3-40ba-4876-8eff-8450af69fbd8"/>
  <p:tag name="OFFICEPLUS.OUTLINECONTENT" val="27519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EMPLATE" val="4012c257-db67-4977-82a0-3287eaa62b9c.pptx"/>
  <p:tag name="OFFICEPLUS.TAG" val="2beb2bf3-40ba-4876-8eff-8450af69fbd8"/>
  <p:tag name="OFFICEPLUS.OUTLINECONTENT" val="27521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AG" val="43779941-ebb9-4272-ab0a-451395e9a0c0"/>
  <p:tag name="OFFICEPLUS.OUTLINESECTION" val="97811"/>
</p:tagLst>
</file>

<file path=ppt/theme/theme1.xml><?xml version="1.0" encoding="utf-8"?>
<a:theme xmlns:a="http://schemas.openxmlformats.org/drawingml/2006/main" name="Designed by OfficePLUS">
  <a:themeElements>
    <a:clrScheme name="iSlid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B5A91"/>
      </a:accent1>
      <a:accent2>
        <a:srgbClr val="174070"/>
      </a:accent2>
      <a:accent3>
        <a:srgbClr val="3E99B3"/>
      </a:accent3>
      <a:accent4>
        <a:srgbClr val="6296B2"/>
      </a:accent4>
      <a:accent5>
        <a:srgbClr val="6F8094"/>
      </a:accent5>
      <a:accent6>
        <a:srgbClr val="164967"/>
      </a:accent6>
      <a:hlink>
        <a:srgbClr val="4472C4"/>
      </a:hlink>
      <a:folHlink>
        <a:srgbClr val="BFBFBF"/>
      </a:folHlink>
    </a:clrScheme>
    <a:fontScheme name="iSlide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iSlid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lid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97934b4b-eba6-486d-bfc1-4b8e3fe39092" xsi:nil="true"/>
    <_ip_UnifiedCompliancePolicyProperties xmlns="http://schemas.microsoft.com/sharepoint/v3" xsi:nil="true"/>
    <lcf76f155ced4ddcb4097134ff3c332f xmlns="0a5c0dea-e5d7-4228-9256-3793bb42faa5">
      <Terms xmlns="http://schemas.microsoft.com/office/infopath/2007/PartnerControls"/>
    </lcf76f155ced4ddcb4097134ff3c332f>
    <OneNoteFluid_FileOrder xmlns="0a5c0dea-e5d7-4228-9256-3793bb42fa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443A8EF62DE444B1FF07917E22EF72" ma:contentTypeVersion="19" ma:contentTypeDescription="Create a new document." ma:contentTypeScope="" ma:versionID="b40aca75285b7867b662bf251422b1cd">
  <xsd:schema xmlns:xsd="http://www.w3.org/2001/XMLSchema" xmlns:xs="http://www.w3.org/2001/XMLSchema" xmlns:p="http://schemas.microsoft.com/office/2006/metadata/properties" xmlns:ns1="http://schemas.microsoft.com/sharepoint/v3" xmlns:ns2="0a5c0dea-e5d7-4228-9256-3793bb42faa5" xmlns:ns3="97934b4b-eba6-486d-bfc1-4b8e3fe39092" targetNamespace="http://schemas.microsoft.com/office/2006/metadata/properties" ma:root="true" ma:fieldsID="799c1d1d4f1c832e5cfbb5aac56dd6ba" ns1:_="" ns2:_="" ns3:_="">
    <xsd:import namespace="http://schemas.microsoft.com/sharepoint/v3"/>
    <xsd:import namespace="0a5c0dea-e5d7-4228-9256-3793bb42faa5"/>
    <xsd:import namespace="97934b4b-eba6-486d-bfc1-4b8e3fe39092"/>
    <xsd:element name="properties">
      <xsd:complexType>
        <xsd:sequence>
          <xsd:element name="documentManagement">
            <xsd:complexType>
              <xsd:all>
                <xsd:element ref="ns2:OneNoteFluid_FileOrder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5c0dea-e5d7-4228-9256-3793bb42faa5" elementFormDefault="qualified">
    <xsd:import namespace="http://schemas.microsoft.com/office/2006/documentManagement/types"/>
    <xsd:import namespace="http://schemas.microsoft.com/office/infopath/2007/PartnerControls"/>
    <xsd:element name="OneNoteFluid_FileOrder" ma:index="8" nillable="true" ma:displayName="OneNoteFluid_FileOrder" ma:internalName="OneNoteFluid_FileOrder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5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934b4b-eba6-486d-bfc1-4b8e3fe3909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a885aa0b-334b-483f-9125-6409c6335a4b}" ma:internalName="TaxCatchAll" ma:showField="CatchAllData" ma:web="97934b4b-eba6-486d-bfc1-4b8e3fe390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63255E-9224-4A0D-88B4-67852ECFE371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97934b4b-eba6-486d-bfc1-4b8e3fe39092"/>
    <ds:schemaRef ds:uri="0a5c0dea-e5d7-4228-9256-3793bb42faa5"/>
  </ds:schemaRefs>
</ds:datastoreItem>
</file>

<file path=customXml/itemProps2.xml><?xml version="1.0" encoding="utf-8"?>
<ds:datastoreItem xmlns:ds="http://schemas.openxmlformats.org/officeDocument/2006/customXml" ds:itemID="{7694E78B-0569-4AF1-A929-DBB228DA11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045BB3-4A59-46A0-91F7-088B44C490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a5c0dea-e5d7-4228-9256-3793bb42faa5"/>
    <ds:schemaRef ds:uri="97934b4b-eba6-486d-bfc1-4b8e3fe390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288</Words>
  <Application>Microsoft Office PowerPoint</Application>
  <PresentationFormat>宽屏</PresentationFormat>
  <Paragraphs>102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1" baseType="lpstr">
      <vt:lpstr>Arial</vt:lpstr>
      <vt:lpstr>Designed by OfficePLUS</vt:lpstr>
      <vt:lpstr>毕业论文答辩PPT模板</vt:lpstr>
      <vt:lpstr>PowerPoint 演示文稿</vt:lpstr>
      <vt:lpstr>01.研究背景和意义</vt:lpstr>
      <vt:lpstr>研究背景</vt:lpstr>
      <vt:lpstr>研究意义</vt:lpstr>
      <vt:lpstr>02.研究方法和理论框架</vt:lpstr>
      <vt:lpstr>研究方法</vt:lpstr>
      <vt:lpstr>理论框架</vt:lpstr>
      <vt:lpstr>03.实验结果和分析</vt:lpstr>
      <vt:lpstr>实验设计</vt:lpstr>
      <vt:lpstr>实验结果</vt:lpstr>
      <vt:lpstr>实验分析</vt:lpstr>
      <vt:lpstr>04.创新点和贡献</vt:lpstr>
      <vt:lpstr>研究创新点</vt:lpstr>
      <vt:lpstr>学术贡献</vt:lpstr>
      <vt:lpstr>05.未来工作和展望</vt:lpstr>
      <vt:lpstr>未来工作计划</vt:lpstr>
      <vt:lpstr>研究展望</vt:lpstr>
      <vt:lpstr>Thank You</vt:lpstr>
    </vt:vector>
  </TitlesOfParts>
  <Manager>GUET-MBA</Manager>
  <Company>桂林电子科技大学MBA教育中心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PPT答辩模板</dc:title>
  <dc:creator>郭星宇</dc:creator>
  <cp:lastModifiedBy>星宇 郭</cp:lastModifiedBy>
  <cp:revision>10</cp:revision>
  <cp:lastPrinted>2023-07-12T16:00:00Z</cp:lastPrinted>
  <dcterms:created xsi:type="dcterms:W3CDTF">2023-07-12T16:00:00Z</dcterms:created>
  <dcterms:modified xsi:type="dcterms:W3CDTF">2023-09-03T01:28:48Z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bdff5f16-337e-47fa-92d6-4ad7d36c2e7a</vt:lpwstr>
  </property>
  <property fmtid="{D5CDD505-2E9C-101B-9397-08002B2CF9AE}" pid="3" name="ContentTypeId">
    <vt:lpwstr>0x010100D1443A8EF62DE444B1FF07917E22EF72</vt:lpwstr>
  </property>
</Properties>
</file>